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8" r:id="rId3"/>
    <p:sldId id="257" r:id="rId4"/>
    <p:sldId id="259" r:id="rId5"/>
    <p:sldId id="260" r:id="rId6"/>
    <p:sldId id="261" r:id="rId7"/>
    <p:sldId id="263" r:id="rId8"/>
    <p:sldId id="265" r:id="rId9"/>
    <p:sldId id="264"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02" autoAdjust="0"/>
  </p:normalViewPr>
  <p:slideViewPr>
    <p:cSldViewPr snapToGrid="0" snapToObjects="1">
      <p:cViewPr varScale="1">
        <p:scale>
          <a:sx n="129" d="100"/>
          <a:sy n="129" d="100"/>
        </p:scale>
        <p:origin x="-58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A9152-7C40-0549-A95B-5CAD034111E9}" type="datetimeFigureOut">
              <a:rPr lang="en-US" smtClean="0"/>
              <a:t>5/15/12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CD265B-5249-8441-942C-B647EDCEF126}" type="slidenum">
              <a:rPr lang="en-US" smtClean="0"/>
              <a:t>‹#›</a:t>
            </a:fld>
            <a:endParaRPr lang="en-US"/>
          </a:p>
        </p:txBody>
      </p:sp>
    </p:spTree>
    <p:extLst>
      <p:ext uri="{BB962C8B-B14F-4D97-AF65-F5344CB8AC3E}">
        <p14:creationId xmlns:p14="http://schemas.microsoft.com/office/powerpoint/2010/main" val="9003426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significan</a:t>
            </a:r>
            <a:r>
              <a:rPr lang="en-US" baseline="0" dirty="0" smtClean="0"/>
              <a:t> gene list </a:t>
            </a:r>
            <a:r>
              <a:rPr lang="en-US" baseline="0" dirty="0" err="1" smtClean="0"/>
              <a:t>paradignm</a:t>
            </a:r>
            <a:r>
              <a:rPr lang="en-US" baseline="0" dirty="0" smtClean="0"/>
              <a:t>, while somewhat </a:t>
            </a:r>
            <a:r>
              <a:rPr lang="en-US" baseline="0" dirty="0" err="1" smtClean="0"/>
              <a:t>succesfull</a:t>
            </a:r>
            <a:r>
              <a:rPr lang="en-US" baseline="0" dirty="0" smtClean="0"/>
              <a:t>, the molecular profiles haven’t been validated in </a:t>
            </a:r>
            <a:r>
              <a:rPr lang="en-US" baseline="0" dirty="0" err="1" smtClean="0"/>
              <a:t>subsequentt</a:t>
            </a:r>
            <a:r>
              <a:rPr lang="en-US" baseline="0" dirty="0" smtClean="0"/>
              <a:t> studies</a:t>
            </a:r>
          </a:p>
          <a:p>
            <a:r>
              <a:rPr lang="en-US" baseline="0" dirty="0" smtClean="0"/>
              <a:t>There could be many reasons for this</a:t>
            </a:r>
          </a:p>
          <a:p>
            <a:r>
              <a:rPr lang="en-US" baseline="0" dirty="0" smtClean="0"/>
              <a:t>	molecular heterogeneity of the samples</a:t>
            </a:r>
            <a:br>
              <a:rPr lang="en-US" baseline="0" dirty="0" smtClean="0"/>
            </a:br>
            <a:r>
              <a:rPr lang="en-US" baseline="0" dirty="0" smtClean="0"/>
              <a:t>	genes themselves do not operate </a:t>
            </a:r>
            <a:r>
              <a:rPr lang="en-US" baseline="0" dirty="0" err="1" smtClean="0"/>
              <a:t>indepently</a:t>
            </a:r>
            <a:r>
              <a:rPr lang="en-US" baseline="0" dirty="0" smtClean="0"/>
              <a:t> but rather function as elements of complex pathways</a:t>
            </a:r>
            <a:endParaRPr lang="en-US" dirty="0"/>
          </a:p>
        </p:txBody>
      </p:sp>
      <p:sp>
        <p:nvSpPr>
          <p:cNvPr id="4" name="Slide Number Placeholder 3"/>
          <p:cNvSpPr>
            <a:spLocks noGrp="1"/>
          </p:cNvSpPr>
          <p:nvPr>
            <p:ph type="sldNum" sz="quarter" idx="10"/>
          </p:nvPr>
        </p:nvSpPr>
        <p:spPr/>
        <p:txBody>
          <a:bodyPr/>
          <a:lstStyle/>
          <a:p>
            <a:fld id="{E8CD265B-5249-8441-942C-B647EDCEF126}" type="slidenum">
              <a:rPr lang="en-US" smtClean="0"/>
              <a:t>2</a:t>
            </a:fld>
            <a:endParaRPr lang="en-US"/>
          </a:p>
        </p:txBody>
      </p:sp>
    </p:spTree>
    <p:extLst>
      <p:ext uri="{BB962C8B-B14F-4D97-AF65-F5344CB8AC3E}">
        <p14:creationId xmlns:p14="http://schemas.microsoft.com/office/powerpoint/2010/main" val="6225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methodology</a:t>
            </a:r>
            <a:r>
              <a:rPr lang="en-US" baseline="0" dirty="0" smtClean="0"/>
              <a:t> was developed with Dr. John and is part of my </a:t>
            </a:r>
            <a:r>
              <a:rPr lang="en-US" baseline="0" dirty="0" err="1" smtClean="0"/>
              <a:t>disseration</a:t>
            </a:r>
            <a:r>
              <a:rPr lang="en-US" baseline="0" dirty="0" smtClean="0"/>
              <a:t> project. We proposed to analyze the behavior of functionally related group of genes, to identify </a:t>
            </a:r>
            <a:r>
              <a:rPr lang="en-US" baseline="0" dirty="0" err="1" smtClean="0"/>
              <a:t>grousp</a:t>
            </a:r>
            <a:r>
              <a:rPr lang="en-US" baseline="0" dirty="0" smtClean="0"/>
              <a:t> that are better predictors than </a:t>
            </a:r>
            <a:r>
              <a:rPr lang="en-US" baseline="0" dirty="0" err="1" smtClean="0"/>
              <a:t>invividual</a:t>
            </a:r>
            <a:r>
              <a:rPr lang="en-US" baseline="0" dirty="0" smtClean="0"/>
              <a:t> genes</a:t>
            </a:r>
            <a:endParaRPr lang="en-US" dirty="0"/>
          </a:p>
        </p:txBody>
      </p:sp>
      <p:sp>
        <p:nvSpPr>
          <p:cNvPr id="4" name="Slide Number Placeholder 3"/>
          <p:cNvSpPr>
            <a:spLocks noGrp="1"/>
          </p:cNvSpPr>
          <p:nvPr>
            <p:ph type="sldNum" sz="quarter" idx="10"/>
          </p:nvPr>
        </p:nvSpPr>
        <p:spPr/>
        <p:txBody>
          <a:bodyPr/>
          <a:lstStyle/>
          <a:p>
            <a:fld id="{E8CD265B-5249-8441-942C-B647EDCEF126}" type="slidenum">
              <a:rPr lang="en-US" smtClean="0"/>
              <a:t>3</a:t>
            </a:fld>
            <a:endParaRPr lang="en-US"/>
          </a:p>
        </p:txBody>
      </p:sp>
    </p:spTree>
    <p:extLst>
      <p:ext uri="{BB962C8B-B14F-4D97-AF65-F5344CB8AC3E}">
        <p14:creationId xmlns:p14="http://schemas.microsoft.com/office/powerpoint/2010/main" val="123798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solidFill>
                  <a:srgbClr val="000000"/>
                </a:solidFill>
                <a:latin typeface="Calibri" charset="0"/>
                <a:ea typeface="ＭＳ Ｐゴシック" charset="0"/>
                <a:cs typeface="ＭＳ Ｐゴシック" charset="0"/>
              </a:rPr>
              <a:t>Estrogens are hormones, which means that they function as signaling molecules. A signaling molecule exerts its effects by traveling through the bloodstream and interacting with cells in a variety of target tissues.</a:t>
            </a:r>
          </a:p>
          <a:p>
            <a:pPr eaLnBrk="1" hangingPunct="1">
              <a:spcBef>
                <a:spcPct val="0"/>
              </a:spcBef>
            </a:pPr>
            <a:r>
              <a:rPr lang="en-US">
                <a:solidFill>
                  <a:srgbClr val="000000"/>
                </a:solidFill>
                <a:latin typeface="Calibri" charset="0"/>
                <a:ea typeface="ＭＳ Ｐゴシック" charset="0"/>
                <a:cs typeface="ＭＳ Ｐゴシック" charset="0"/>
              </a:rPr>
              <a:t>The breast and the uterus, which play central roles in sexual reproduction, are two of the main targets of estrogen. In addition, estrogen molecules act on the brain, bone, liver, and heart.</a:t>
            </a:r>
          </a:p>
          <a:p>
            <a:pPr eaLnBrk="1" hangingPunct="1">
              <a:spcBef>
                <a:spcPct val="0"/>
              </a:spcBef>
            </a:pPr>
            <a:endParaRPr lang="en-US">
              <a:latin typeface="Calibri" charset="0"/>
              <a:ea typeface="ＭＳ Ｐゴシック" charset="0"/>
              <a:cs typeface="ＭＳ Ｐゴシック" charset="0"/>
            </a:endParaRPr>
          </a:p>
        </p:txBody>
      </p:sp>
      <p:sp>
        <p:nvSpPr>
          <p:cNvPr id="1741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513ED0-FCFD-5B43-A476-0F0FE0F34A30}"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tabLst>
                <a:tab pos="173038" algn="l"/>
              </a:tabLst>
            </a:pPr>
            <a:r>
              <a:rPr lang="en-US">
                <a:solidFill>
                  <a:srgbClr val="000000"/>
                </a:solidFill>
                <a:latin typeface="Calibri" charset="0"/>
                <a:ea typeface="ＭＳ Ｐゴシック" charset="0"/>
                <a:cs typeface="ＭＳ Ｐゴシック" charset="0"/>
              </a:rPr>
              <a:t>Paradoxically, estrogen can be both a beneficial and a harmful molecule. </a:t>
            </a:r>
          </a:p>
          <a:p>
            <a:pPr eaLnBrk="1" hangingPunct="1">
              <a:spcBef>
                <a:spcPct val="0"/>
              </a:spcBef>
              <a:tabLst>
                <a:tab pos="173038" algn="l"/>
              </a:tabLst>
            </a:pPr>
            <a:r>
              <a:rPr lang="en-US">
                <a:solidFill>
                  <a:srgbClr val="000000"/>
                </a:solidFill>
                <a:latin typeface="Calibri" charset="0"/>
                <a:ea typeface="ＭＳ Ｐゴシック" charset="0"/>
                <a:cs typeface="ＭＳ Ｐゴシック" charset="0"/>
              </a:rPr>
              <a:t>The main beneficial effects of estrogen include its roles in</a:t>
            </a:r>
          </a:p>
          <a:p>
            <a:pPr eaLnBrk="1" hangingPunct="1">
              <a:spcBef>
                <a:spcPct val="0"/>
              </a:spcBef>
              <a:tabLst>
                <a:tab pos="173038" algn="l"/>
              </a:tabLst>
            </a:pPr>
            <a:r>
              <a:rPr lang="en-US">
                <a:solidFill>
                  <a:srgbClr val="000000"/>
                </a:solidFill>
                <a:latin typeface="Calibri" charset="0"/>
                <a:ea typeface="ＭＳ Ｐゴシック" charset="0"/>
                <a:cs typeface="ＭＳ Ｐゴシック" charset="0"/>
              </a:rPr>
              <a:t>1.	programming the breast and uterus for sexual reproduction,</a:t>
            </a:r>
          </a:p>
          <a:p>
            <a:pPr eaLnBrk="1" hangingPunct="1">
              <a:spcBef>
                <a:spcPct val="0"/>
              </a:spcBef>
              <a:tabLst>
                <a:tab pos="173038" algn="l"/>
              </a:tabLst>
            </a:pPr>
            <a:r>
              <a:rPr lang="en-US">
                <a:solidFill>
                  <a:srgbClr val="000000"/>
                </a:solidFill>
                <a:latin typeface="Calibri" charset="0"/>
                <a:ea typeface="ＭＳ Ｐゴシック" charset="0"/>
                <a:cs typeface="ＭＳ Ｐゴシック" charset="0"/>
              </a:rPr>
              <a:t>2.	controlling cholesterol production in ways that limit the buildup of plaque in the coronary arteries, and</a:t>
            </a:r>
          </a:p>
          <a:p>
            <a:pPr eaLnBrk="1" hangingPunct="1">
              <a:spcBef>
                <a:spcPct val="0"/>
              </a:spcBef>
              <a:tabLst>
                <a:tab pos="173038" algn="l"/>
              </a:tabLst>
            </a:pPr>
            <a:r>
              <a:rPr lang="en-US">
                <a:solidFill>
                  <a:srgbClr val="000000"/>
                </a:solidFill>
                <a:latin typeface="Calibri" charset="0"/>
                <a:ea typeface="ＭＳ Ｐゴシック" charset="0"/>
                <a:cs typeface="ＭＳ Ｐゴシック" charset="0"/>
              </a:rPr>
              <a:t>3.	preserving bone strength by helping to maintain the proper balance between bone buildup and breakdown.</a:t>
            </a:r>
          </a:p>
          <a:p>
            <a:pPr eaLnBrk="1" hangingPunct="1">
              <a:spcBef>
                <a:spcPct val="0"/>
              </a:spcBef>
              <a:tabLst>
                <a:tab pos="173038" algn="l"/>
              </a:tabLst>
            </a:pPr>
            <a:r>
              <a:rPr lang="en-US">
                <a:latin typeface="Calibri" charset="0"/>
                <a:ea typeface="ＭＳ Ｐゴシック" charset="0"/>
                <a:cs typeface="ＭＳ Ｐゴシック" charset="0"/>
              </a:rPr>
              <a:t>Unfortunately, in addition to these important beneficial effects, estrogen can also be harmful. The most serious problem arises from the ability of estrogen to promote the proliferation of cells in the breast and uterus. Although this ability to stimulate cell proliferation is one of estrogen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normal roles, it can also increase a woman</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chance of developing breast or uterine cancer.</a:t>
            </a:r>
          </a:p>
          <a:p>
            <a:pPr eaLnBrk="1" hangingPunct="1">
              <a:spcBef>
                <a:spcPct val="0"/>
              </a:spcBef>
              <a:tabLst>
                <a:tab pos="173038" algn="l"/>
              </a:tabLst>
            </a:pPr>
            <a:endParaRPr lang="en-US">
              <a:latin typeface="Calibri" charset="0"/>
              <a:ea typeface="ＭＳ Ｐゴシック" charset="0"/>
              <a:cs typeface="ＭＳ Ｐゴシック" charset="0"/>
            </a:endParaRPr>
          </a:p>
        </p:txBody>
      </p:sp>
      <p:sp>
        <p:nvSpPr>
          <p:cNvPr id="2765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58F2F42-F9F4-2B42-95EC-6563A35DC4DB}"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ea typeface="ＭＳ Ｐゴシック" charset="0"/>
                <a:cs typeface="ＭＳ Ｐゴシック" charset="0"/>
              </a:rPr>
              <a:t>Estrogen receptors normally reside in the cell</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nucleus, along with DNA molecules. </a:t>
            </a:r>
          </a:p>
          <a:p>
            <a:pPr eaLnBrk="1" hangingPunct="1">
              <a:spcBef>
                <a:spcPct val="0"/>
              </a:spcBef>
            </a:pPr>
            <a:r>
              <a:rPr lang="en-US">
                <a:latin typeface="Calibri" charset="0"/>
                <a:ea typeface="ＭＳ Ｐゴシック" charset="0"/>
                <a:cs typeface="ＭＳ Ｐゴシック" charset="0"/>
              </a:rPr>
              <a:t>In the absence of estrogen molecules, these estrogen receptors are inactive and have no influence on DNA (which contains the cell</a:t>
            </a:r>
            <a:r>
              <a:rPr lang="ja-JP" altLang="en-US">
                <a:latin typeface="Calibri" charset="0"/>
                <a:ea typeface="ＭＳ Ｐゴシック" charset="0"/>
                <a:cs typeface="ＭＳ Ｐゴシック" charset="0"/>
              </a:rPr>
              <a:t>’</a:t>
            </a:r>
            <a:r>
              <a:rPr lang="en-US">
                <a:latin typeface="Calibri" charset="0"/>
                <a:ea typeface="ＭＳ Ｐゴシック" charset="0"/>
                <a:cs typeface="ＭＳ Ｐゴシック" charset="0"/>
              </a:rPr>
              <a:t>s genes). But when an estrogen molecule enters a cell and passes into the nucleus, the estrogen binds to its receptor, thereby causing the shape of the receptor to change. This estrogen-receptor complex then binds to specific DNA sites, called estrogen response elements, which are located near genes that are controlled by estrogen.</a:t>
            </a:r>
          </a:p>
          <a:p>
            <a:pPr eaLnBrk="1" hangingPunct="1">
              <a:spcBef>
                <a:spcPct val="0"/>
              </a:spcBef>
            </a:pPr>
            <a:r>
              <a:rPr lang="en-US">
                <a:solidFill>
                  <a:srgbClr val="000000"/>
                </a:solidFill>
                <a:latin typeface="Calibri" charset="0"/>
                <a:ea typeface="ＭＳ Ｐゴシック" charset="0"/>
                <a:cs typeface="ＭＳ Ｐゴシック" charset="0"/>
              </a:rPr>
              <a:t>After it has become attached to estrogen response elements in DNA, this estrogen-receptor complex binds to coactivator proteins and more nearby genes become active. The active genes produce molecules of messenger RNA, which guide the synthesis of specific proteins. These proteins can then influence cell behavior in different ways, depending on the cell type involved.</a:t>
            </a:r>
          </a:p>
          <a:p>
            <a:pPr eaLnBrk="1" hangingPunct="1">
              <a:spcBef>
                <a:spcPct val="0"/>
              </a:spcBef>
            </a:pPr>
            <a:endParaRPr lang="en-US">
              <a:latin typeface="Calibri" charset="0"/>
              <a:ea typeface="ＭＳ Ｐゴシック" charset="0"/>
              <a:cs typeface="ＭＳ Ｐゴシック" charset="0"/>
            </a:endParaRPr>
          </a:p>
        </p:txBody>
      </p:sp>
      <p:sp>
        <p:nvSpPr>
          <p:cNvPr id="21508"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6970B9-5639-C04B-A8B1-B3A0D7BB99D2}" type="slidenum">
              <a:rPr lang="en-US" sz="1200">
                <a:latin typeface="Calibri" charset="0"/>
              </a:rPr>
              <a:pPr eaLnBrk="1" hangingPunct="1"/>
              <a:t>9</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solidFill>
                  <a:srgbClr val="000000"/>
                </a:solidFill>
                <a:latin typeface="Times" charset="0"/>
                <a:ea typeface="ＭＳ Ｐゴシック" charset="0"/>
                <a:cs typeface="ＭＳ Ｐゴシック" charset="0"/>
              </a:rPr>
              <a:t>Unlike normal breast cells, cancer cells arising in the breast do not always have receptors for estrogen. </a:t>
            </a:r>
          </a:p>
          <a:p>
            <a:pPr eaLnBrk="1" hangingPunct="1"/>
            <a:r>
              <a:rPr lang="en-US">
                <a:latin typeface="Times" charset="0"/>
                <a:ea typeface="ＭＳ Ｐゴシック" charset="0"/>
                <a:cs typeface="ＭＳ Ｐゴシック" charset="0"/>
              </a:rPr>
              <a:t>Breast cancers that DO have estrogen receptors are said to be </a:t>
            </a:r>
            <a:r>
              <a:rPr lang="ja-JP" altLang="en-US">
                <a:latin typeface="Times" charset="0"/>
                <a:ea typeface="ＭＳ Ｐゴシック" charset="0"/>
                <a:cs typeface="ＭＳ Ｐゴシック" charset="0"/>
              </a:rPr>
              <a:t>“</a:t>
            </a:r>
            <a:r>
              <a:rPr lang="en-US">
                <a:latin typeface="Times" charset="0"/>
                <a:ea typeface="ＭＳ Ｐゴシック" charset="0"/>
                <a:cs typeface="ＭＳ Ｐゴシック" charset="0"/>
              </a:rPr>
              <a:t>estrogen receptor-positive,</a:t>
            </a:r>
            <a:r>
              <a:rPr lang="ja-JP" altLang="en-US">
                <a:latin typeface="Times" charset="0"/>
                <a:ea typeface="ＭＳ Ｐゴシック" charset="0"/>
                <a:cs typeface="ＭＳ Ｐゴシック" charset="0"/>
              </a:rPr>
              <a:t>”</a:t>
            </a:r>
            <a:r>
              <a:rPr lang="en-US">
                <a:latin typeface="Times" charset="0"/>
                <a:ea typeface="ＭＳ Ｐゴシック" charset="0"/>
                <a:cs typeface="ＭＳ Ｐゴシック" charset="0"/>
              </a:rPr>
              <a:t> while those breast cancers that DO NOT possess estrogen receptors are </a:t>
            </a:r>
            <a:r>
              <a:rPr lang="ja-JP" altLang="en-US">
                <a:latin typeface="Times" charset="0"/>
                <a:ea typeface="ＭＳ Ｐゴシック" charset="0"/>
                <a:cs typeface="ＭＳ Ｐゴシック" charset="0"/>
              </a:rPr>
              <a:t>“</a:t>
            </a:r>
            <a:r>
              <a:rPr lang="en-US">
                <a:latin typeface="Times" charset="0"/>
                <a:ea typeface="ＭＳ Ｐゴシック" charset="0"/>
                <a:cs typeface="ＭＳ Ｐゴシック" charset="0"/>
              </a:rPr>
              <a:t>estrogen receptor-negative.</a:t>
            </a:r>
            <a:r>
              <a:rPr lang="ja-JP" altLang="en-US">
                <a:latin typeface="Times" charset="0"/>
                <a:ea typeface="ＭＳ Ｐゴシック" charset="0"/>
                <a:cs typeface="ＭＳ Ｐゴシック" charset="0"/>
              </a:rPr>
              <a:t>”</a:t>
            </a:r>
            <a:r>
              <a:rPr lang="en-US">
                <a:latin typeface="Times" charset="0"/>
                <a:ea typeface="ＭＳ Ｐゴシック" charset="0"/>
                <a:cs typeface="ＭＳ Ｐゴシック" charset="0"/>
              </a:rPr>
              <a:t> In women with estrogen receptor-positive cancers, cancer cell growth is under the control of estrogen. Therefore, such cancers are often susceptible to treatment with tamoxifen </a:t>
            </a:r>
            <a:r>
              <a:rPr lang="en-US">
                <a:latin typeface="Calibri" charset="0"/>
                <a:ea typeface="ＭＳ Ｐゴシック" charset="0"/>
                <a:cs typeface="ＭＳ Ｐゴシック" charset="0"/>
              </a:rPr>
              <a:t>(Nolvadex®)</a:t>
            </a:r>
            <a:r>
              <a:rPr lang="en-US">
                <a:latin typeface="Times" charset="0"/>
                <a:ea typeface="ＭＳ Ｐゴシック" charset="0"/>
                <a:cs typeface="ＭＳ Ｐゴシック" charset="0"/>
              </a:rPr>
              <a:t>, because tamoxifen works by blocking the interaction between estrogen and the estrogen receptor.</a:t>
            </a:r>
          </a:p>
          <a:p>
            <a:pPr eaLnBrk="1" hangingPunct="1"/>
            <a:r>
              <a:rPr lang="en-US">
                <a:latin typeface="Times" charset="0"/>
                <a:ea typeface="ＭＳ Ｐゴシック" charset="0"/>
                <a:cs typeface="ＭＳ Ｐゴシック" charset="0"/>
              </a:rPr>
              <a:t>In contrast, the growth of estrogen receptor-negative cancer cells is not governed by estrogen and is not treated with tamoxifen.</a:t>
            </a:r>
          </a:p>
          <a:p>
            <a:endParaRPr lang="en-US">
              <a:latin typeface="Calibri" charset="0"/>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2EB91C-517E-C742-8B39-761F1B2DC55B}" type="slidenum">
              <a:rPr lang="en-US" sz="1200">
                <a:latin typeface="Calibri" charset="0"/>
              </a:rPr>
              <a:pPr eaLnBrk="1" hangingPunct="1"/>
              <a:t>10</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3B7FFD-CD13-3C48-8523-861D0EF0574D}" type="datetimeFigureOut">
              <a:rPr lang="en-US" smtClean="0"/>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396D5-865A-8747-9530-037035E9EFFF}" type="slidenum">
              <a:rPr lang="en-US" smtClean="0"/>
              <a:t>‹#›</a:t>
            </a:fld>
            <a:endParaRPr lang="en-US"/>
          </a:p>
        </p:txBody>
      </p:sp>
    </p:spTree>
    <p:extLst>
      <p:ext uri="{BB962C8B-B14F-4D97-AF65-F5344CB8AC3E}">
        <p14:creationId xmlns:p14="http://schemas.microsoft.com/office/powerpoint/2010/main" val="1109237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B7FFD-CD13-3C48-8523-861D0EF0574D}" type="datetimeFigureOut">
              <a:rPr lang="en-US" smtClean="0"/>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396D5-865A-8747-9530-037035E9EFFF}" type="slidenum">
              <a:rPr lang="en-US" smtClean="0"/>
              <a:t>‹#›</a:t>
            </a:fld>
            <a:endParaRPr lang="en-US"/>
          </a:p>
        </p:txBody>
      </p:sp>
    </p:spTree>
    <p:extLst>
      <p:ext uri="{BB962C8B-B14F-4D97-AF65-F5344CB8AC3E}">
        <p14:creationId xmlns:p14="http://schemas.microsoft.com/office/powerpoint/2010/main" val="320991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B7FFD-CD13-3C48-8523-861D0EF0574D}" type="datetimeFigureOut">
              <a:rPr lang="en-US" smtClean="0"/>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396D5-865A-8747-9530-037035E9EFFF}" type="slidenum">
              <a:rPr lang="en-US" smtClean="0"/>
              <a:t>‹#›</a:t>
            </a:fld>
            <a:endParaRPr lang="en-US"/>
          </a:p>
        </p:txBody>
      </p:sp>
    </p:spTree>
    <p:extLst>
      <p:ext uri="{BB962C8B-B14F-4D97-AF65-F5344CB8AC3E}">
        <p14:creationId xmlns:p14="http://schemas.microsoft.com/office/powerpoint/2010/main" val="2818421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3B7FFD-CD13-3C48-8523-861D0EF0574D}" type="datetimeFigureOut">
              <a:rPr lang="en-US" smtClean="0"/>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396D5-865A-8747-9530-037035E9EFFF}" type="slidenum">
              <a:rPr lang="en-US" smtClean="0"/>
              <a:t>‹#›</a:t>
            </a:fld>
            <a:endParaRPr lang="en-US"/>
          </a:p>
        </p:txBody>
      </p:sp>
    </p:spTree>
    <p:extLst>
      <p:ext uri="{BB962C8B-B14F-4D97-AF65-F5344CB8AC3E}">
        <p14:creationId xmlns:p14="http://schemas.microsoft.com/office/powerpoint/2010/main" val="773844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3B7FFD-CD13-3C48-8523-861D0EF0574D}" type="datetimeFigureOut">
              <a:rPr lang="en-US" smtClean="0"/>
              <a:t>5/15/12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E396D5-865A-8747-9530-037035E9EFFF}" type="slidenum">
              <a:rPr lang="en-US" smtClean="0"/>
              <a:t>‹#›</a:t>
            </a:fld>
            <a:endParaRPr lang="en-US"/>
          </a:p>
        </p:txBody>
      </p:sp>
    </p:spTree>
    <p:extLst>
      <p:ext uri="{BB962C8B-B14F-4D97-AF65-F5344CB8AC3E}">
        <p14:creationId xmlns:p14="http://schemas.microsoft.com/office/powerpoint/2010/main" val="215499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3B7FFD-CD13-3C48-8523-861D0EF0574D}" type="datetimeFigureOut">
              <a:rPr lang="en-US" smtClean="0"/>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396D5-865A-8747-9530-037035E9EFFF}" type="slidenum">
              <a:rPr lang="en-US" smtClean="0"/>
              <a:t>‹#›</a:t>
            </a:fld>
            <a:endParaRPr lang="en-US"/>
          </a:p>
        </p:txBody>
      </p:sp>
    </p:spTree>
    <p:extLst>
      <p:ext uri="{BB962C8B-B14F-4D97-AF65-F5344CB8AC3E}">
        <p14:creationId xmlns:p14="http://schemas.microsoft.com/office/powerpoint/2010/main" val="52862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3B7FFD-CD13-3C48-8523-861D0EF0574D}" type="datetimeFigureOut">
              <a:rPr lang="en-US" smtClean="0"/>
              <a:t>5/15/12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E396D5-865A-8747-9530-037035E9EFFF}" type="slidenum">
              <a:rPr lang="en-US" smtClean="0"/>
              <a:t>‹#›</a:t>
            </a:fld>
            <a:endParaRPr lang="en-US"/>
          </a:p>
        </p:txBody>
      </p:sp>
    </p:spTree>
    <p:extLst>
      <p:ext uri="{BB962C8B-B14F-4D97-AF65-F5344CB8AC3E}">
        <p14:creationId xmlns:p14="http://schemas.microsoft.com/office/powerpoint/2010/main" val="140368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3B7FFD-CD13-3C48-8523-861D0EF0574D}" type="datetimeFigureOut">
              <a:rPr lang="en-US" smtClean="0"/>
              <a:t>5/15/12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E396D5-865A-8747-9530-037035E9EFFF}" type="slidenum">
              <a:rPr lang="en-US" smtClean="0"/>
              <a:t>‹#›</a:t>
            </a:fld>
            <a:endParaRPr lang="en-US"/>
          </a:p>
        </p:txBody>
      </p:sp>
    </p:spTree>
    <p:extLst>
      <p:ext uri="{BB962C8B-B14F-4D97-AF65-F5344CB8AC3E}">
        <p14:creationId xmlns:p14="http://schemas.microsoft.com/office/powerpoint/2010/main" val="275491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B7FFD-CD13-3C48-8523-861D0EF0574D}" type="datetimeFigureOut">
              <a:rPr lang="en-US" smtClean="0"/>
              <a:t>5/15/12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E396D5-865A-8747-9530-037035E9EFFF}" type="slidenum">
              <a:rPr lang="en-US" smtClean="0"/>
              <a:t>‹#›</a:t>
            </a:fld>
            <a:endParaRPr lang="en-US"/>
          </a:p>
        </p:txBody>
      </p:sp>
    </p:spTree>
    <p:extLst>
      <p:ext uri="{BB962C8B-B14F-4D97-AF65-F5344CB8AC3E}">
        <p14:creationId xmlns:p14="http://schemas.microsoft.com/office/powerpoint/2010/main" val="279493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B7FFD-CD13-3C48-8523-861D0EF0574D}" type="datetimeFigureOut">
              <a:rPr lang="en-US" smtClean="0"/>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396D5-865A-8747-9530-037035E9EFFF}" type="slidenum">
              <a:rPr lang="en-US" smtClean="0"/>
              <a:t>‹#›</a:t>
            </a:fld>
            <a:endParaRPr lang="en-US"/>
          </a:p>
        </p:txBody>
      </p:sp>
    </p:spTree>
    <p:extLst>
      <p:ext uri="{BB962C8B-B14F-4D97-AF65-F5344CB8AC3E}">
        <p14:creationId xmlns:p14="http://schemas.microsoft.com/office/powerpoint/2010/main" val="333308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3B7FFD-CD13-3C48-8523-861D0EF0574D}" type="datetimeFigureOut">
              <a:rPr lang="en-US" smtClean="0"/>
              <a:t>5/15/12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E396D5-865A-8747-9530-037035E9EFFF}" type="slidenum">
              <a:rPr lang="en-US" smtClean="0"/>
              <a:t>‹#›</a:t>
            </a:fld>
            <a:endParaRPr lang="en-US"/>
          </a:p>
        </p:txBody>
      </p:sp>
    </p:spTree>
    <p:extLst>
      <p:ext uri="{BB962C8B-B14F-4D97-AF65-F5344CB8AC3E}">
        <p14:creationId xmlns:p14="http://schemas.microsoft.com/office/powerpoint/2010/main" val="40472895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B7FFD-CD13-3C48-8523-861D0EF0574D}" type="datetimeFigureOut">
              <a:rPr lang="en-US" smtClean="0"/>
              <a:t>5/15/12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396D5-865A-8747-9530-037035E9EFFF}" type="slidenum">
              <a:rPr lang="en-US" smtClean="0"/>
              <a:t>‹#›</a:t>
            </a:fld>
            <a:endParaRPr lang="en-US"/>
          </a:p>
        </p:txBody>
      </p:sp>
    </p:spTree>
    <p:extLst>
      <p:ext uri="{BB962C8B-B14F-4D97-AF65-F5344CB8AC3E}">
        <p14:creationId xmlns:p14="http://schemas.microsoft.com/office/powerpoint/2010/main" val="226239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emf"/><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emf"/><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e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em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GeneGroupAnalysis</a:t>
            </a:r>
            <a:r>
              <a:rPr lang="en-US" dirty="0" smtClean="0"/>
              <a:t/>
            </a:r>
            <a:br>
              <a:rPr lang="en-US" dirty="0" smtClean="0"/>
            </a:br>
            <a:r>
              <a:rPr lang="en-US" dirty="0" smtClean="0"/>
              <a:t>1.0.0-</a:t>
            </a:r>
            <a:r>
              <a:rPr lang="en-US" dirty="0" smtClean="0"/>
              <a:t>BetaCS</a:t>
            </a:r>
            <a:endParaRPr lang="en-US" dirty="0"/>
          </a:p>
        </p:txBody>
      </p:sp>
      <p:sp>
        <p:nvSpPr>
          <p:cNvPr id="3" name="Subtitle 2"/>
          <p:cNvSpPr>
            <a:spLocks noGrp="1"/>
          </p:cNvSpPr>
          <p:nvPr>
            <p:ph type="subTitle" idx="1"/>
          </p:nvPr>
        </p:nvSpPr>
        <p:spPr/>
        <p:txBody>
          <a:bodyPr>
            <a:normAutofit/>
          </a:bodyPr>
          <a:lstStyle/>
          <a:p>
            <a:r>
              <a:rPr lang="en-US" dirty="0" smtClean="0"/>
              <a:t>Alejandro Quiroz-</a:t>
            </a:r>
            <a:r>
              <a:rPr lang="en-US" dirty="0" err="1" smtClean="0"/>
              <a:t>Zárate</a:t>
            </a:r>
            <a:endParaRPr lang="en-US" dirty="0" smtClean="0"/>
          </a:p>
          <a:p>
            <a:r>
              <a:rPr lang="en-US" dirty="0" smtClean="0"/>
              <a:t>John </a:t>
            </a:r>
            <a:r>
              <a:rPr lang="en-US" dirty="0" err="1" smtClean="0"/>
              <a:t>Quackenbush</a:t>
            </a:r>
            <a:r>
              <a:rPr lang="en-US" dirty="0" smtClean="0"/>
              <a:t> lab</a:t>
            </a:r>
          </a:p>
          <a:p>
            <a:r>
              <a:rPr lang="en-US" sz="2200" dirty="0" smtClean="0"/>
              <a:t>http://</a:t>
            </a:r>
            <a:r>
              <a:rPr lang="en-US" sz="2200" dirty="0" err="1" smtClean="0"/>
              <a:t>compbio.dfci.harvard.edu</a:t>
            </a:r>
            <a:r>
              <a:rPr lang="en-US" sz="2200" dirty="0" smtClean="0"/>
              <a:t>/</a:t>
            </a:r>
            <a:r>
              <a:rPr lang="en-US" sz="2200" dirty="0" err="1" smtClean="0"/>
              <a:t>compbio</a:t>
            </a:r>
            <a:endParaRPr lang="en-US" sz="2200" dirty="0"/>
          </a:p>
        </p:txBody>
      </p:sp>
    </p:spTree>
    <p:extLst>
      <p:ext uri="{BB962C8B-B14F-4D97-AF65-F5344CB8AC3E}">
        <p14:creationId xmlns:p14="http://schemas.microsoft.com/office/powerpoint/2010/main" val="31220092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b="1">
                <a:latin typeface="Calibri" charset="0"/>
                <a:ea typeface="ＭＳ Ｐゴシック" charset="0"/>
                <a:cs typeface="ＭＳ Ｐゴシック" charset="0"/>
              </a:rPr>
              <a:t>Estrogen Receptor-Negative </a:t>
            </a:r>
            <a:br>
              <a:rPr lang="en-US" b="1">
                <a:latin typeface="Calibri" charset="0"/>
                <a:ea typeface="ＭＳ Ｐゴシック" charset="0"/>
                <a:cs typeface="ＭＳ Ｐゴシック" charset="0"/>
              </a:rPr>
            </a:br>
            <a:r>
              <a:rPr lang="en-US" b="1">
                <a:latin typeface="Calibri" charset="0"/>
                <a:ea typeface="ＭＳ Ｐゴシック" charset="0"/>
                <a:cs typeface="ＭＳ Ｐゴシック" charset="0"/>
              </a:rPr>
              <a:t>Breast Cancer</a:t>
            </a:r>
            <a:endParaRPr lang="en-US">
              <a:latin typeface="Calibri" charset="0"/>
              <a:ea typeface="ＭＳ Ｐゴシック" charset="0"/>
              <a:cs typeface="ＭＳ Ｐゴシック" charset="0"/>
            </a:endParaRPr>
          </a:p>
        </p:txBody>
      </p:sp>
      <p:pic>
        <p:nvPicPr>
          <p:cNvPr id="51203" name="Picture 2" descr="goodEstRecept_Neg_Print2.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1611313"/>
            <a:ext cx="7032625"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41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Tree>
    <p:extLst>
      <p:ext uri="{BB962C8B-B14F-4D97-AF65-F5344CB8AC3E}">
        <p14:creationId xmlns:p14="http://schemas.microsoft.com/office/powerpoint/2010/main" val="166771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“usual” analysis</a:t>
            </a:r>
            <a:endParaRPr lang="en-US" dirty="0"/>
          </a:p>
        </p:txBody>
      </p:sp>
      <p:pic>
        <p:nvPicPr>
          <p:cNvPr id="6" name="Picture 5" descr="Usual gene set enrichment analysis workflow.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0352"/>
            <a:ext cx="9144000" cy="4090147"/>
          </a:xfrm>
          <a:prstGeom prst="rect">
            <a:avLst/>
          </a:prstGeom>
        </p:spPr>
      </p:pic>
    </p:spTree>
    <p:extLst>
      <p:ext uri="{BB962C8B-B14F-4D97-AF65-F5344CB8AC3E}">
        <p14:creationId xmlns:p14="http://schemas.microsoft.com/office/powerpoint/2010/main" val="15729747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Idea</a:t>
            </a:r>
            <a:endParaRPr lang="en-US" dirty="0"/>
          </a:p>
        </p:txBody>
      </p:sp>
      <p:sp>
        <p:nvSpPr>
          <p:cNvPr id="3" name="Content Placeholder 2"/>
          <p:cNvSpPr>
            <a:spLocks noGrp="1"/>
          </p:cNvSpPr>
          <p:nvPr>
            <p:ph idx="1"/>
          </p:nvPr>
        </p:nvSpPr>
        <p:spPr/>
        <p:txBody>
          <a:bodyPr/>
          <a:lstStyle/>
          <a:p>
            <a:r>
              <a:rPr lang="en-US" dirty="0" smtClean="0"/>
              <a:t>This methodology was developed with </a:t>
            </a:r>
            <a:br>
              <a:rPr lang="en-US" dirty="0" smtClean="0"/>
            </a:br>
            <a:r>
              <a:rPr lang="en-US" dirty="0" smtClean="0"/>
              <a:t>Dr. John </a:t>
            </a:r>
            <a:r>
              <a:rPr lang="en-US" dirty="0" err="1" smtClean="0"/>
              <a:t>Quackenbush</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06" y="2674286"/>
            <a:ext cx="8866043" cy="3595630"/>
          </a:xfrm>
          <a:prstGeom prst="rect">
            <a:avLst/>
          </a:prstGeom>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23251838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39867" y="3184151"/>
            <a:ext cx="8407248" cy="3673849"/>
          </a:xfrm>
          <a:prstGeom prst="rect">
            <a:avLst/>
          </a:prstGeom>
        </p:spPr>
      </p:pic>
      <p:pic>
        <p:nvPicPr>
          <p:cNvPr id="6" name="Picture 5" descr="Modelo gra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8812" y="0"/>
            <a:ext cx="4593646" cy="3808012"/>
          </a:xfrm>
          <a:prstGeom prst="rect">
            <a:avLst/>
          </a:prstGeom>
        </p:spPr>
      </p:pic>
    </p:spTree>
    <p:extLst>
      <p:ext uri="{BB962C8B-B14F-4D97-AF65-F5344CB8AC3E}">
        <p14:creationId xmlns:p14="http://schemas.microsoft.com/office/powerpoint/2010/main" val="23988367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GeneGroupAnalysis</a:t>
            </a:r>
            <a:r>
              <a:rPr lang="en-US" dirty="0" smtClean="0"/>
              <a:t> 1.2.0</a:t>
            </a:r>
            <a:endParaRPr lang="en-US" dirty="0"/>
          </a:p>
        </p:txBody>
      </p:sp>
      <p:pic>
        <p:nvPicPr>
          <p:cNvPr id="4" name="Picture 3" descr="Screen Shot 2012-05-15 at 6.27.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1706"/>
            <a:ext cx="9144000" cy="5536294"/>
          </a:xfrm>
          <a:prstGeom prst="rect">
            <a:avLst/>
          </a:prstGeom>
        </p:spPr>
      </p:pic>
    </p:spTree>
    <p:extLst>
      <p:ext uri="{BB962C8B-B14F-4D97-AF65-F5344CB8AC3E}">
        <p14:creationId xmlns:p14="http://schemas.microsoft.com/office/powerpoint/2010/main" val="17448762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09" y="39453"/>
            <a:ext cx="8229600" cy="1143000"/>
          </a:xfrm>
        </p:spPr>
        <p:txBody>
          <a:bodyPr>
            <a:normAutofit/>
          </a:bodyPr>
          <a:lstStyle/>
          <a:p>
            <a:r>
              <a:rPr lang="en-US" dirty="0" smtClean="0"/>
              <a:t>Go to            </a:t>
            </a:r>
            <a:endParaRPr lang="en-US" dirty="0"/>
          </a:p>
        </p:txBody>
      </p:sp>
      <p:sp>
        <p:nvSpPr>
          <p:cNvPr id="4" name="Content Placeholder 3"/>
          <p:cNvSpPr>
            <a:spLocks noGrp="1"/>
          </p:cNvSpPr>
          <p:nvPr>
            <p:ph idx="1"/>
          </p:nvPr>
        </p:nvSpPr>
        <p:spPr/>
        <p:txBody>
          <a:bodyPr>
            <a:normAutofit lnSpcReduction="10000"/>
          </a:bodyPr>
          <a:lstStyle/>
          <a:p>
            <a:r>
              <a:rPr lang="en-US" dirty="0" smtClean="0"/>
              <a:t>Example (real data set)</a:t>
            </a:r>
          </a:p>
          <a:p>
            <a:pPr lvl="1"/>
            <a:r>
              <a:rPr lang="en-US" dirty="0" smtClean="0"/>
              <a:t>Gene expression from tumor samples</a:t>
            </a:r>
          </a:p>
          <a:p>
            <a:pPr lvl="2"/>
            <a:r>
              <a:rPr lang="en-US" dirty="0" smtClean="0"/>
              <a:t>209 ER+ and 135 E-</a:t>
            </a:r>
            <a:endParaRPr lang="en-US" dirty="0"/>
          </a:p>
          <a:p>
            <a:pPr lvl="2"/>
            <a:r>
              <a:rPr lang="en-US" dirty="0" smtClean="0"/>
              <a:t>GEO reference accession numbers:GSE2034,GSE5327</a:t>
            </a:r>
          </a:p>
          <a:p>
            <a:pPr lvl="1"/>
            <a:r>
              <a:rPr lang="en-US" dirty="0" err="1" smtClean="0"/>
              <a:t>Affymetrix</a:t>
            </a:r>
            <a:r>
              <a:rPr lang="en-US" dirty="0" smtClean="0"/>
              <a:t> U133A</a:t>
            </a:r>
          </a:p>
          <a:p>
            <a:pPr lvl="1"/>
            <a:r>
              <a:rPr lang="en-US" dirty="0" smtClean="0"/>
              <a:t>Conceive the data set with a</a:t>
            </a:r>
            <a:br>
              <a:rPr lang="en-US" dirty="0" smtClean="0"/>
            </a:br>
            <a:r>
              <a:rPr lang="en-US" dirty="0" smtClean="0"/>
              <a:t>Cross-Sectional Design</a:t>
            </a:r>
          </a:p>
          <a:p>
            <a:pPr lvl="1"/>
            <a:r>
              <a:rPr lang="en-US" dirty="0" smtClean="0"/>
              <a:t>Question of interest:</a:t>
            </a:r>
          </a:p>
          <a:p>
            <a:pPr lvl="2"/>
            <a:r>
              <a:rPr lang="en-US" b="1" dirty="0" smtClean="0">
                <a:solidFill>
                  <a:srgbClr val="3366FF"/>
                </a:solidFill>
              </a:rPr>
              <a:t>What are the biological mechanisms that drive the differences in Estrogen Receptor status?</a:t>
            </a:r>
          </a:p>
          <a:p>
            <a:pPr lvl="1"/>
            <a:endParaRPr lang="en-US" dirty="0" smtClean="0"/>
          </a:p>
        </p:txBody>
      </p:sp>
      <p:pic>
        <p:nvPicPr>
          <p:cNvPr id="3" name="Picture 2" descr="R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073" y="187829"/>
            <a:ext cx="1219046" cy="924794"/>
          </a:xfrm>
          <a:prstGeom prst="rect">
            <a:avLst/>
          </a:prstGeom>
        </p:spPr>
      </p:pic>
    </p:spTree>
    <p:extLst>
      <p:ext uri="{BB962C8B-B14F-4D97-AF65-F5344CB8AC3E}">
        <p14:creationId xmlns:p14="http://schemas.microsoft.com/office/powerpoint/2010/main" val="1888029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normAutofit fontScale="90000"/>
          </a:bodyPr>
          <a:lstStyle/>
          <a:p>
            <a:pPr eaLnBrk="1" hangingPunct="1"/>
            <a:r>
              <a:rPr lang="en-US" b="1">
                <a:latin typeface="Calibri" charset="0"/>
                <a:ea typeface="ＭＳ Ｐゴシック" charset="0"/>
                <a:cs typeface="ＭＳ Ｐゴシック" charset="0"/>
              </a:rPr>
              <a:t>Estrogen Targets Tissues</a:t>
            </a:r>
            <a:br>
              <a:rPr lang="en-US" b="1">
                <a:latin typeface="Calibri" charset="0"/>
                <a:ea typeface="ＭＳ Ｐゴシック" charset="0"/>
                <a:cs typeface="ＭＳ Ｐゴシック" charset="0"/>
              </a:rPr>
            </a:br>
            <a:endParaRPr lang="en-US">
              <a:latin typeface="Calibri" charset="0"/>
              <a:ea typeface="ＭＳ Ｐゴシック" charset="0"/>
              <a:cs typeface="ＭＳ Ｐゴシック" charset="0"/>
            </a:endParaRPr>
          </a:p>
        </p:txBody>
      </p:sp>
      <p:pic>
        <p:nvPicPr>
          <p:cNvPr id="18435" name="Picture 4" descr="NCI (S) logo-Black.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342063"/>
            <a:ext cx="8318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5" descr="EstrTargetTissues_Prin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28988" y="928688"/>
            <a:ext cx="2603500"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564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p:txBody>
          <a:bodyPr>
            <a:normAutofit fontScale="90000"/>
          </a:bodyPr>
          <a:lstStyle/>
          <a:p>
            <a:pPr eaLnBrk="1" hangingPunct="1"/>
            <a:r>
              <a:rPr lang="en-US" b="1">
                <a:latin typeface="Calibri" charset="0"/>
                <a:ea typeface="ＭＳ Ｐゴシック" charset="0"/>
                <a:cs typeface="ＭＳ Ｐゴシック" charset="0"/>
              </a:rPr>
              <a:t>Estrogen and Cancer</a:t>
            </a:r>
            <a:r>
              <a:rPr lang="en-US" b="1">
                <a:solidFill>
                  <a:srgbClr val="FFFF00"/>
                </a:solidFill>
                <a:latin typeface="Calibri" charset="0"/>
                <a:ea typeface="ＭＳ Ｐゴシック" charset="0"/>
                <a:cs typeface="ＭＳ Ｐゴシック" charset="0"/>
              </a:rPr>
              <a:t/>
            </a:r>
            <a:br>
              <a:rPr lang="en-US" b="1">
                <a:solidFill>
                  <a:srgbClr val="FFFF00"/>
                </a:solidFill>
                <a:latin typeface="Calibri" charset="0"/>
                <a:ea typeface="ＭＳ Ｐゴシック" charset="0"/>
                <a:cs typeface="ＭＳ Ｐゴシック" charset="0"/>
              </a:rPr>
            </a:br>
            <a:endParaRPr lang="en-US">
              <a:latin typeface="Calibri" charset="0"/>
              <a:ea typeface="ＭＳ Ｐゴシック" charset="0"/>
              <a:cs typeface="ＭＳ Ｐゴシック" charset="0"/>
            </a:endParaRPr>
          </a:p>
        </p:txBody>
      </p:sp>
      <p:pic>
        <p:nvPicPr>
          <p:cNvPr id="28675" name="Picture 3" descr="NCI (S) logo-Black.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342063"/>
            <a:ext cx="8318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Estrogen&amp;Cancer_Prin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3400" y="960438"/>
            <a:ext cx="3044825"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2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457200" y="185738"/>
            <a:ext cx="8229600" cy="1417637"/>
          </a:xfrm>
        </p:spPr>
        <p:txBody>
          <a:bodyPr>
            <a:normAutofit fontScale="90000"/>
          </a:bodyPr>
          <a:lstStyle/>
          <a:p>
            <a:pPr eaLnBrk="1" hangingPunct="1"/>
            <a:r>
              <a:rPr lang="en-US" b="1">
                <a:latin typeface="Calibri" charset="0"/>
                <a:ea typeface="ＭＳ Ｐゴシック" charset="0"/>
                <a:cs typeface="ＭＳ Ｐゴシック" charset="0"/>
              </a:rPr>
              <a:t>Estrogen Receptors </a:t>
            </a:r>
            <a:br>
              <a:rPr lang="en-US" b="1">
                <a:latin typeface="Calibri" charset="0"/>
                <a:ea typeface="ＭＳ Ｐゴシック" charset="0"/>
                <a:cs typeface="ＭＳ Ｐゴシック" charset="0"/>
              </a:rPr>
            </a:br>
            <a:r>
              <a:rPr lang="en-US" b="1">
                <a:latin typeface="Calibri" charset="0"/>
                <a:ea typeface="ＭＳ Ｐゴシック" charset="0"/>
                <a:cs typeface="ＭＳ Ｐゴシック" charset="0"/>
              </a:rPr>
              <a:t>Trigger Gene Activation</a:t>
            </a:r>
            <a:br>
              <a:rPr lang="en-US" b="1">
                <a:latin typeface="Calibri" charset="0"/>
                <a:ea typeface="ＭＳ Ｐゴシック" charset="0"/>
                <a:cs typeface="ＭＳ Ｐゴシック" charset="0"/>
              </a:rPr>
            </a:br>
            <a:endParaRPr lang="en-US">
              <a:latin typeface="Calibri" charset="0"/>
              <a:ea typeface="ＭＳ Ｐゴシック" charset="0"/>
              <a:cs typeface="ＭＳ Ｐゴシック" charset="0"/>
            </a:endParaRPr>
          </a:p>
        </p:txBody>
      </p:sp>
      <p:pic>
        <p:nvPicPr>
          <p:cNvPr id="22531" name="Picture 3" descr="NCI (S) logo-Black.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6342063"/>
            <a:ext cx="83185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6" descr="ReceptorsTrigger_Prin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35238" y="1465263"/>
            <a:ext cx="424815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781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328</TotalTime>
  <Words>538</Words>
  <Application>Microsoft Macintosh PowerPoint</Application>
  <PresentationFormat>On-screen Show (4:3)</PresentationFormat>
  <Paragraphs>46</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GeneGroupAnalysis 1.0.0-BetaCS</vt:lpstr>
      <vt:lpstr>The “usual” analysis</vt:lpstr>
      <vt:lpstr>The Key Idea</vt:lpstr>
      <vt:lpstr>PowerPoint Presentation</vt:lpstr>
      <vt:lpstr>GeneGroupAnalysis 1.2.0</vt:lpstr>
      <vt:lpstr>Go to            </vt:lpstr>
      <vt:lpstr>Estrogen Targets Tissues </vt:lpstr>
      <vt:lpstr>Estrogen and Cancer </vt:lpstr>
      <vt:lpstr>Estrogen Receptors  Trigger Gene Activation </vt:lpstr>
      <vt:lpstr>Estrogen Receptor-Negative  Breast Cancer</vt:lpstr>
      <vt:lpstr>Analysis</vt:lpstr>
    </vt:vector>
  </TitlesOfParts>
  <Company>Chavelo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GeneGroupAnalysis</dc:title>
  <dc:creator>Alejandro Quiroz</dc:creator>
  <cp:lastModifiedBy>Alejandro Quiroz</cp:lastModifiedBy>
  <cp:revision>15</cp:revision>
  <dcterms:created xsi:type="dcterms:W3CDTF">2012-05-15T20:09:43Z</dcterms:created>
  <dcterms:modified xsi:type="dcterms:W3CDTF">2012-05-16T03:59:35Z</dcterms:modified>
</cp:coreProperties>
</file>