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9"/>
  </p:notesMasterIdLst>
  <p:sldIdLst>
    <p:sldId id="258" r:id="rId2"/>
    <p:sldId id="286" r:id="rId3"/>
    <p:sldId id="300" r:id="rId4"/>
    <p:sldId id="291" r:id="rId5"/>
    <p:sldId id="292" r:id="rId6"/>
    <p:sldId id="293" r:id="rId7"/>
    <p:sldId id="294" r:id="rId8"/>
    <p:sldId id="290" r:id="rId9"/>
    <p:sldId id="296" r:id="rId10"/>
    <p:sldId id="297" r:id="rId11"/>
    <p:sldId id="298" r:id="rId12"/>
    <p:sldId id="301" r:id="rId13"/>
    <p:sldId id="259" r:id="rId14"/>
    <p:sldId id="260" r:id="rId15"/>
    <p:sldId id="261" r:id="rId16"/>
    <p:sldId id="262" r:id="rId17"/>
    <p:sldId id="264" r:id="rId18"/>
    <p:sldId id="266" r:id="rId19"/>
    <p:sldId id="267" r:id="rId20"/>
    <p:sldId id="268" r:id="rId21"/>
    <p:sldId id="287" r:id="rId22"/>
    <p:sldId id="275" r:id="rId23"/>
    <p:sldId id="277" r:id="rId24"/>
    <p:sldId id="276" r:id="rId25"/>
    <p:sldId id="279" r:id="rId26"/>
    <p:sldId id="302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9F9B2-A4D4-4385-94CC-A4B165F74039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AC0D6-2918-49A8-B86C-65AA4BA30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15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Jump to other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D6-2918-49A8-B86C-65AA4BA302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https://secure.genome.ucla.edu/index.php/ExomeCNV_User_Guide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D6-2918-49A8-B86C-65AA4BA302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611F5-B633-46A0-8A0A-7196F820CC6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2435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 b="0">
                <a:solidFill>
                  <a:schemeClr val="accent6">
                    <a:lumMod val="75000"/>
                  </a:schemeClr>
                </a:solidFill>
              </a:defRPr>
            </a:lvl1pPr>
            <a:lvl2pPr marL="684213" indent="-22701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 marL="10874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 marL="1541463" indent="-169863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 marL="2001838" indent="-173038">
              <a:lnSpc>
                <a:spcPts val="2600"/>
              </a:lnSpc>
              <a:buClr>
                <a:schemeClr val="accent6">
                  <a:lumMod val="50000"/>
                </a:schemeClr>
              </a:buClr>
              <a:defRPr sz="1400"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533400"/>
            <a:ext cx="8251200" cy="457200"/>
          </a:xfrm>
        </p:spPr>
        <p:txBody>
          <a:bodyPr>
            <a:normAutofit/>
          </a:bodyPr>
          <a:lstStyle>
            <a:lvl1pPr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0" y="16200"/>
            <a:ext cx="8229600" cy="63976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Thursday, May 17,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Thursday, May 17,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DF98766-F4AF-402F-8718-D7E3B68D1B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701" r:id="rId21"/>
    <p:sldLayoutId id="2147483702" r:id="rId22"/>
    <p:sldLayoutId id="2147483703" r:id="rId23"/>
    <p:sldLayoutId id="2147483705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ormatics.oxfordjournals.org/content/early/2011/08/09/bioinformatics.btr462.full.pdf?keytype=ref&amp;ijkey=ZvqeucgNjC5Nco4" TargetMode="External"/><Relationship Id="rId2" Type="http://schemas.openxmlformats.org/officeDocument/2006/relationships/hyperlink" Target="https://secure.genome.ucla.edu/index.php/ExomeCNV_User_Guide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0"/>
            <a:ext cx="8534400" cy="860425"/>
          </a:xfrm>
        </p:spPr>
        <p:txBody>
          <a:bodyPr/>
          <a:lstStyle/>
          <a:p>
            <a:r>
              <a:rPr lang="en-US" sz="3200" dirty="0" smtClean="0"/>
              <a:t>Detecting CNV by </a:t>
            </a:r>
            <a:r>
              <a:rPr lang="en-US" sz="3200" dirty="0" err="1" smtClean="0"/>
              <a:t>Exome</a:t>
            </a:r>
            <a:r>
              <a:rPr lang="en-US" sz="3200" dirty="0" smtClean="0"/>
              <a:t> Sequencing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5029200" cy="9906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Fah</a:t>
            </a:r>
            <a:r>
              <a:rPr lang="en-US" sz="2000" dirty="0" smtClean="0"/>
              <a:t> </a:t>
            </a:r>
            <a:r>
              <a:rPr lang="en-US" sz="2000" dirty="0" err="1" smtClean="0"/>
              <a:t>Sathirapongsasuti</a:t>
            </a:r>
            <a:endParaRPr lang="en-US" sz="2000" dirty="0" smtClean="0"/>
          </a:p>
          <a:p>
            <a:r>
              <a:rPr lang="en-US" sz="2000" dirty="0" smtClean="0"/>
              <a:t>Biostatistics, HSPH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blis\AppData\Local\Microsoft\Windows\Temporary Internet Files\Content.IE5\RQKY8FW2\MC9004326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41" y="-893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7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2678-EE46-4F4D-890E-BC4D40AF342C}" type="slidenum">
              <a:rPr lang="en-US"/>
              <a:pPr/>
              <a:t>11</a:t>
            </a:fld>
            <a:endParaRPr lang="en-US"/>
          </a:p>
        </p:txBody>
      </p:sp>
      <p:sp>
        <p:nvSpPr>
          <p:cNvPr id="1658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Variant Call Format</a:t>
            </a:r>
          </a:p>
        </p:txBody>
      </p:sp>
      <p:sp>
        <p:nvSpPr>
          <p:cNvPr id="165890" name="Rectangle 2"/>
          <p:cNvSpPr>
            <a:spLocks/>
          </p:cNvSpPr>
          <p:nvPr/>
        </p:nvSpPr>
        <p:spPr bwMode="auto">
          <a:xfrm>
            <a:off x="364671" y="1735183"/>
            <a:ext cx="8474529" cy="17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##format=PCFv1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</a:t>
            </a:r>
            <a:r>
              <a:rPr lang="en-US" sz="800" dirty="0" err="1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fileDate</a:t>
            </a:r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=20090805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##source=myImputationProgramV3.1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##reference=1000GenomesPilot-NCBI36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##phasing=partial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#CHROM  POS     ID        REF   ALT    QUAL  FILTER  INFO                                 FORMAT       NA00001         NA00002         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14370   rs6054257 G     A      29    0       NS=58;DP=258;AF=0.786;DB;H2          GT:GQ:DP:HQ  0|0:48:1:51,51  1|0:48:8:51,51  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13330   .         T     A      3     q10     NS=55;DP=202;AF=0.024                GT:GQ:DP:HQ  0|0:49:3:58,50  0|1:3:5:65,3    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1110696 rs6040355 A     G,T    67    0       NS=55;DP=276;AF=0.421,0.579;AA=T;DB  GT:GQ:DP:HQ  1|2:21:6:23,27  2|1:2:0:18,2    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10237   .         T     .      47    0       NS=57;DP=257;AA=T                    GT:GQ:DP:HQ  0|0:54:7:56,60  0|0:48:4:51,51  </a:t>
            </a:r>
          </a:p>
          <a:p>
            <a:pPr eaLnBrk="1" hangingPunct="1"/>
            <a:r>
              <a:rPr lang="en-US" sz="8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123456  microsat1 G     D4,IGA 50    0       NS=55;DP=250;AA=G                    GT:GQ:DP     0/1:35:4        0/2:17:2        </a:t>
            </a:r>
          </a:p>
          <a:p>
            <a:pPr algn="ctr" eaLnBrk="1" hangingPunct="1"/>
            <a:endParaRPr lang="en-US" sz="800" dirty="0">
              <a:latin typeface="Courier New" pitchFamily="49" charset="0"/>
              <a:ea typeface="Helvetica Neue Light" charset="0"/>
              <a:cs typeface="Courier New" pitchFamily="49" charset="0"/>
              <a:sym typeface="Helvetica Neue Light" charset="0"/>
            </a:endParaRPr>
          </a:p>
        </p:txBody>
      </p:sp>
      <p:pic>
        <p:nvPicPr>
          <p:cNvPr id="5" name="Picture 5" descr="C:\Users\eblis\AppData\Local\Microsoft\Windows\Temporary Internet Files\Content.IE5\UG5STYSN\MC90044216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2" y="533400"/>
            <a:ext cx="11953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/>
          </p:cNvSpPr>
          <p:nvPr/>
        </p:nvSpPr>
        <p:spPr bwMode="auto">
          <a:xfrm>
            <a:off x="364671" y="3657600"/>
            <a:ext cx="8474529" cy="177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##format=PCFv1</a:t>
            </a:r>
          </a:p>
          <a:p>
            <a:pPr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</a:t>
            </a:r>
            <a:r>
              <a:rPr lang="en-US" sz="1200" dirty="0" err="1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fileDate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=20090805</a:t>
            </a:r>
          </a:p>
          <a:p>
            <a:pPr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##source=myImputationProgramV3.1</a:t>
            </a:r>
          </a:p>
          <a:p>
            <a:pPr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##reference=1000GenomesPilot-NCBI36</a:t>
            </a:r>
          </a:p>
          <a:p>
            <a:pPr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##phasing=partial</a:t>
            </a:r>
          </a:p>
          <a:p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#CHROM  POS     ID        REF   ALT    QUAL  FILTER  INFO                                 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/>
            </a:r>
            <a:b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</a:b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20      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14370   rs6054257 G     A      29    0       NS=58;DP=258;AF=0.786;DB;H2          </a:t>
            </a:r>
            <a:endParaRPr lang="en-US" sz="1200" dirty="0" smtClean="0">
              <a:latin typeface="Courier New" pitchFamily="49" charset="0"/>
              <a:ea typeface="Courier" charset="0"/>
              <a:cs typeface="Courier New" pitchFamily="49" charset="0"/>
              <a:sym typeface="Courier" charset="0"/>
            </a:endParaRPr>
          </a:p>
          <a:p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FORMAT       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NA00001         NA00002         </a:t>
            </a:r>
          </a:p>
          <a:p>
            <a:pPr eaLnBrk="1" hangingPunct="1"/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GT:GQ:DP:HQ  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0|0:48:1:51,51  1|0:48:8:51,51  </a:t>
            </a:r>
          </a:p>
        </p:txBody>
      </p:sp>
    </p:spTree>
    <p:extLst>
      <p:ext uri="{BB962C8B-B14F-4D97-AF65-F5344CB8AC3E}">
        <p14:creationId xmlns:p14="http://schemas.microsoft.com/office/powerpoint/2010/main" val="8839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962400" y="4343400"/>
            <a:ext cx="1295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4313235"/>
            <a:ext cx="8305800" cy="2392365"/>
          </a:xfrm>
        </p:spPr>
        <p:txBody>
          <a:bodyPr/>
          <a:lstStyle/>
          <a:p>
            <a:r>
              <a:rPr lang="en-US" dirty="0" smtClean="0"/>
              <a:t>gains and losses of chunks of DNA sequences</a:t>
            </a:r>
          </a:p>
          <a:p>
            <a:r>
              <a:rPr lang="en-US" dirty="0" smtClean="0"/>
              <a:t>Sizes:</a:t>
            </a:r>
          </a:p>
          <a:p>
            <a:pPr lvl="1"/>
            <a:r>
              <a:rPr lang="en-US" dirty="0" smtClean="0"/>
              <a:t>1kb-5Mb (Sanger’s CNV Project)</a:t>
            </a:r>
          </a:p>
          <a:p>
            <a:pPr lvl="1"/>
            <a:r>
              <a:rPr lang="en-US" dirty="0" smtClean="0"/>
              <a:t>Generally large chunks …</a:t>
            </a:r>
          </a:p>
          <a:p>
            <a:r>
              <a:rPr lang="en-US" dirty="0" smtClean="0"/>
              <a:t>Small gains/losses are called insertion/deletion (in-del)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731835"/>
            <a:ext cx="8251200" cy="457200"/>
          </a:xfrm>
        </p:spPr>
        <p:txBody>
          <a:bodyPr/>
          <a:lstStyle/>
          <a:p>
            <a:r>
              <a:rPr lang="en-US" dirty="0" smtClean="0"/>
              <a:t>CNV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14635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Copy-Number Variation/Alteration</a:t>
            </a:r>
            <a:endParaRPr lang="en-US" dirty="0"/>
          </a:p>
        </p:txBody>
      </p:sp>
      <p:pic>
        <p:nvPicPr>
          <p:cNvPr id="3074" name="Picture 2" descr="http://www.sanger.ac.uk/humgen/cnv/gfx/HomoDel_8_85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05383"/>
            <a:ext cx="4800600" cy="3267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05600" y="2560635"/>
            <a:ext cx="2209800" cy="1752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62500" lnSpcReduction="20000"/>
          </a:bodyPr>
          <a:lstStyle/>
          <a:p>
            <a:pPr>
              <a:spcBef>
                <a:spcPct val="0"/>
              </a:spcBef>
            </a:pPr>
            <a:r>
              <a:rPr lang="en-US" sz="2400" b="1" dirty="0" smtClean="0"/>
              <a:t>C</a:t>
            </a:r>
            <a:r>
              <a:rPr lang="en-US" sz="2400" dirty="0" smtClean="0"/>
              <a:t>omparative </a:t>
            </a:r>
            <a:r>
              <a:rPr lang="en-US" sz="2400" b="1" dirty="0" smtClean="0"/>
              <a:t>G</a:t>
            </a:r>
            <a:r>
              <a:rPr lang="en-US" sz="2400" dirty="0" smtClean="0"/>
              <a:t>enomic </a:t>
            </a:r>
            <a:r>
              <a:rPr lang="en-US" sz="2400" b="1" dirty="0" err="1" smtClean="0"/>
              <a:t>H</a:t>
            </a:r>
            <a:r>
              <a:rPr lang="en-US" sz="2400" dirty="0" err="1" smtClean="0"/>
              <a:t>ybridisation</a:t>
            </a:r>
            <a:endParaRPr lang="en-US" sz="2400" b="1" dirty="0" smtClean="0"/>
          </a:p>
          <a:p>
            <a:pPr>
              <a:spcBef>
                <a:spcPct val="0"/>
              </a:spcBef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chemeClr val="accent1"/>
                </a:solidFill>
              </a:rPr>
              <a:t>Blue </a:t>
            </a:r>
            <a:r>
              <a:rPr lang="en-US" sz="2400" dirty="0">
                <a:solidFill>
                  <a:schemeClr val="accent1"/>
                </a:solidFill>
              </a:rPr>
              <a:t>lines</a:t>
            </a:r>
            <a:r>
              <a:rPr lang="en-US" sz="2400" dirty="0"/>
              <a:t>: individuals with two copies. </a:t>
            </a:r>
            <a:endParaRPr lang="en-US" sz="2400" dirty="0" smtClean="0"/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Red </a:t>
            </a:r>
            <a:r>
              <a:rPr lang="en-US" sz="2400" dirty="0">
                <a:solidFill>
                  <a:srgbClr val="FF0000"/>
                </a:solidFill>
              </a:rPr>
              <a:t>line</a:t>
            </a:r>
            <a:r>
              <a:rPr lang="en-US" sz="2400" dirty="0"/>
              <a:t>: individual with zero </a:t>
            </a:r>
            <a:r>
              <a:rPr lang="en-US" sz="2400" dirty="0" smtClean="0"/>
              <a:t>copy.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305800" cy="5257800"/>
          </a:xfrm>
        </p:spPr>
        <p:txBody>
          <a:bodyPr/>
          <a:lstStyle/>
          <a:p>
            <a:r>
              <a:rPr lang="en-US" dirty="0" smtClean="0"/>
              <a:t>All techniques were developed for whole genome sequencing or targeted sequencing of one continuous region.</a:t>
            </a:r>
          </a:p>
          <a:p>
            <a:r>
              <a:rPr lang="en-US" dirty="0" smtClean="0"/>
              <a:t>Two approaches:</a:t>
            </a:r>
          </a:p>
          <a:p>
            <a:pPr lvl="1"/>
            <a:r>
              <a:rPr lang="en-US" dirty="0" smtClean="0"/>
              <a:t>Paired-End Methods (use insert size)</a:t>
            </a:r>
          </a:p>
          <a:p>
            <a:pPr lvl="1"/>
            <a:r>
              <a:rPr lang="en-US" dirty="0" smtClean="0"/>
              <a:t>Depth of Coverage</a:t>
            </a:r>
          </a:p>
          <a:p>
            <a:r>
              <a:rPr lang="en-US" dirty="0" smtClean="0"/>
              <a:t>Challenges of </a:t>
            </a:r>
            <a:r>
              <a:rPr lang="en-US" dirty="0" err="1" smtClean="0"/>
              <a:t>Exome</a:t>
            </a:r>
            <a:r>
              <a:rPr lang="en-US" dirty="0" smtClean="0"/>
              <a:t> Sequencing:</a:t>
            </a:r>
          </a:p>
          <a:p>
            <a:pPr lvl="1"/>
            <a:r>
              <a:rPr lang="en-US" b="1" dirty="0" smtClean="0"/>
              <a:t>Discontinuous search space</a:t>
            </a:r>
          </a:p>
          <a:p>
            <a:pPr lvl="2"/>
            <a:r>
              <a:rPr lang="en-US" dirty="0" smtClean="0"/>
              <a:t>Paired-end methods won’t work</a:t>
            </a:r>
          </a:p>
          <a:p>
            <a:pPr lvl="2"/>
            <a:r>
              <a:rPr lang="en-US" dirty="0" smtClean="0"/>
              <a:t>The only natural way to </a:t>
            </a:r>
            <a:r>
              <a:rPr lang="en-US" dirty="0" err="1" smtClean="0"/>
              <a:t>discretize</a:t>
            </a:r>
            <a:r>
              <a:rPr lang="en-US" dirty="0" smtClean="0"/>
              <a:t> the data is by </a:t>
            </a:r>
            <a:r>
              <a:rPr lang="en-US" dirty="0" err="1" smtClean="0"/>
              <a:t>exon</a:t>
            </a:r>
            <a:endParaRPr lang="en-US" dirty="0" smtClean="0"/>
          </a:p>
          <a:p>
            <a:pPr lvl="2"/>
            <a:r>
              <a:rPr lang="en-US" dirty="0" smtClean="0"/>
              <a:t>Resolution is limited by distance between </a:t>
            </a:r>
            <a:r>
              <a:rPr lang="en-US" dirty="0" err="1" smtClean="0"/>
              <a:t>exons</a:t>
            </a:r>
            <a:endParaRPr lang="en-US" dirty="0" smtClean="0"/>
          </a:p>
          <a:p>
            <a:pPr lvl="1"/>
            <a:r>
              <a:rPr lang="en-US" b="1" dirty="0" smtClean="0"/>
              <a:t>Non-uniform distribution of reads</a:t>
            </a:r>
          </a:p>
          <a:p>
            <a:pPr lvl="2"/>
            <a:r>
              <a:rPr lang="en-US" dirty="0" err="1" smtClean="0"/>
              <a:t>Exon</a:t>
            </a:r>
            <a:r>
              <a:rPr lang="en-US" dirty="0" smtClean="0"/>
              <a:t> capture probes have different efficiency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50837"/>
            <a:ext cx="8229600" cy="639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CNV method specific for </a:t>
            </a:r>
            <a:r>
              <a:rPr lang="en-US" sz="3200" dirty="0" err="1" smtClean="0"/>
              <a:t>Exome</a:t>
            </a:r>
            <a:r>
              <a:rPr lang="en-US" sz="3200" dirty="0" smtClean="0"/>
              <a:t> </a:t>
            </a:r>
            <a:r>
              <a:rPr lang="en-US" sz="3200" dirty="0" err="1" smtClean="0"/>
              <a:t>Seq</a:t>
            </a:r>
            <a:r>
              <a:rPr lang="en-US" sz="3200" dirty="0" smtClean="0"/>
              <a:t> is needed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5659120"/>
          <a:ext cx="8305800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4300"/>
                <a:gridCol w="1384300"/>
                <a:gridCol w="1384300"/>
                <a:gridCol w="1384300"/>
                <a:gridCol w="1384300"/>
                <a:gridCol w="1384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Qu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1,999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29,210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14,030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20,900,000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CNV Resolution is limited by </a:t>
            </a:r>
            <a:r>
              <a:rPr lang="en-US" sz="2800" dirty="0" err="1" smtClean="0"/>
              <a:t>exome</a:t>
            </a:r>
            <a:r>
              <a:rPr lang="en-US" sz="2800" dirty="0" smtClean="0"/>
              <a:t> probe design</a:t>
            </a:r>
            <a:endParaRPr lang="en-US" sz="2800" dirty="0"/>
          </a:p>
        </p:txBody>
      </p:sp>
      <p:pic>
        <p:nvPicPr>
          <p:cNvPr id="21511" name="Picture 7" descr="C:\Users\fah sathirapongsasut\Documents\genome\eCNV\eCNV_resolution_lim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12835"/>
            <a:ext cx="8305800" cy="4525965"/>
          </a:xfrm>
        </p:spPr>
        <p:txBody>
          <a:bodyPr/>
          <a:lstStyle/>
          <a:p>
            <a:r>
              <a:rPr lang="en-US" dirty="0" smtClean="0"/>
              <a:t>Treat one </a:t>
            </a:r>
            <a:r>
              <a:rPr lang="en-US" dirty="0" err="1" smtClean="0"/>
              <a:t>exon</a:t>
            </a:r>
            <a:r>
              <a:rPr lang="en-US" dirty="0" smtClean="0"/>
              <a:t> as a unit (variable length)</a:t>
            </a:r>
          </a:p>
          <a:p>
            <a:r>
              <a:rPr lang="en-US" dirty="0" smtClean="0"/>
              <a:t>Measure depth of coverage (average coverage) per </a:t>
            </a:r>
            <a:r>
              <a:rPr lang="en-US" dirty="0" err="1" smtClean="0"/>
              <a:t>exon</a:t>
            </a:r>
            <a:endParaRPr lang="en-US" dirty="0" smtClean="0"/>
          </a:p>
          <a:p>
            <a:r>
              <a:rPr lang="en-US" dirty="0" smtClean="0"/>
              <a:t>Key assumptions:</a:t>
            </a:r>
          </a:p>
          <a:p>
            <a:pPr lvl="1"/>
            <a:r>
              <a:rPr lang="en-US" dirty="0" smtClean="0"/>
              <a:t>Number of reads over </a:t>
            </a:r>
            <a:r>
              <a:rPr lang="en-US" dirty="0" err="1" smtClean="0"/>
              <a:t>exons</a:t>
            </a:r>
            <a:r>
              <a:rPr lang="en-US" dirty="0" smtClean="0"/>
              <a:t> of certain size follows Poisson distribution</a:t>
            </a:r>
          </a:p>
          <a:p>
            <a:pPr lvl="1"/>
            <a:r>
              <a:rPr lang="en-US" dirty="0" smtClean="0"/>
              <a:t>Average coverage is directly proportional to the number of reads; i.e. </a:t>
            </a:r>
            <a:br>
              <a:rPr lang="en-US" dirty="0" smtClean="0"/>
            </a:br>
            <a:r>
              <a:rPr lang="en-US" i="1" dirty="0" smtClean="0"/>
              <a:t>average coverage = #reads * read length / </a:t>
            </a:r>
            <a:r>
              <a:rPr lang="en-US" i="1" dirty="0" err="1" smtClean="0"/>
              <a:t>exon</a:t>
            </a:r>
            <a:r>
              <a:rPr lang="en-US" i="1" dirty="0" smtClean="0"/>
              <a:t> length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686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Depth of Coverage Approach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5791200"/>
            <a:ext cx="69342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56388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6388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56388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51816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8400" y="5029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51816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5029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657600" y="1524000"/>
            <a:ext cx="22860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arbitrary cutoff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50837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Using the ratio of depth-of-coverage to detect CNV</a:t>
            </a:r>
            <a:endParaRPr lang="en-US" sz="2800" dirty="0"/>
          </a:p>
        </p:txBody>
      </p:sp>
      <p:pic>
        <p:nvPicPr>
          <p:cNvPr id="29700" name="Picture 4" descr="http://amchang.net/StatTools/pics/ROC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190750"/>
            <a:ext cx="6886575" cy="299085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2223868"/>
            <a:ext cx="2286000" cy="381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+mj-ea"/>
                <a:cs typeface="+mj-cs"/>
              </a:rPr>
              <a:t>Specificity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2209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Sensitivity = Power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3048000" y="1905000"/>
            <a:ext cx="685800" cy="685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5562600" y="1905000"/>
            <a:ext cx="685800" cy="6858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9200" y="5105400"/>
            <a:ext cx="6705600" cy="762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+mj-ea"/>
                <a:cs typeface="+mj-cs"/>
              </a:rPr>
              <a:t>Null: no CNV shift	</a:t>
            </a:r>
            <a:r>
              <a:rPr lang="en-US" sz="2400" dirty="0">
                <a:ea typeface="+mj-ea"/>
                <a:cs typeface="+mj-cs"/>
              </a:rPr>
              <a:t>	</a:t>
            </a:r>
            <a:r>
              <a:rPr lang="en-US" sz="2400" dirty="0" smtClean="0"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ea typeface="+mj-ea"/>
                <a:cs typeface="+mj-cs"/>
              </a:rPr>
              <a:t>Alt: CNV 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 to detect CNV depends on depth-of-coverage</a:t>
            </a:r>
            <a:endParaRPr lang="en-US" sz="2800" dirty="0"/>
          </a:p>
        </p:txBody>
      </p:sp>
      <p:pic>
        <p:nvPicPr>
          <p:cNvPr id="25609" name="Picture 9" descr="C:\Users\fah sathirapongsasut\Documents\genome\eCNV\powerfigures\power.theory.rho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12599"/>
            <a:ext cx="4419600" cy="4419601"/>
          </a:xfrm>
          <a:prstGeom prst="rect">
            <a:avLst/>
          </a:prstGeom>
          <a:noFill/>
        </p:spPr>
      </p:pic>
      <p:pic>
        <p:nvPicPr>
          <p:cNvPr id="25610" name="Picture 10" descr="C:\Users\fah sathirapongsasut\Documents\genome\eCNV\powerfigures\power.theory.rho1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2600"/>
            <a:ext cx="4419600" cy="4419600"/>
          </a:xfrm>
          <a:prstGeom prst="rect">
            <a:avLst/>
          </a:prstGeom>
          <a:noFill/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8000" y="1371600"/>
            <a:ext cx="82512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Deletion			        Duplication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39763"/>
          </a:xfrm>
        </p:spPr>
        <p:txBody>
          <a:bodyPr>
            <a:noAutofit/>
          </a:bodyPr>
          <a:lstStyle/>
          <a:p>
            <a:r>
              <a:rPr lang="en-US" sz="2800" dirty="0"/>
              <a:t>It is generally harder to detect higher copy number as the variance increases linearly with the mean</a:t>
            </a:r>
          </a:p>
        </p:txBody>
      </p:sp>
      <p:pic>
        <p:nvPicPr>
          <p:cNvPr id="32770" name="Picture 2" descr="C:\Users\fah sathirapongsasut\Documents\genome\eCNV\powerfigures\ROC.35x.70bp.rho.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8963"/>
            <a:ext cx="4495800" cy="4495801"/>
          </a:xfrm>
          <a:prstGeom prst="rect">
            <a:avLst/>
          </a:prstGeom>
          <a:noFill/>
        </p:spPr>
      </p:pic>
      <p:pic>
        <p:nvPicPr>
          <p:cNvPr id="32771" name="Picture 3" descr="C:\Users\fah sathirapongsasut\Documents\genome\eCNV\powerfigures\ROC.35x.70bp.rho1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58964"/>
            <a:ext cx="4495800" cy="4495800"/>
          </a:xfrm>
          <a:prstGeom prst="rect">
            <a:avLst/>
          </a:prstGeom>
          <a:noFill/>
        </p:spPr>
      </p:pic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88000" y="1600200"/>
            <a:ext cx="8251200" cy="457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Deletion			        Duplication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~85% of the disease-causing mutations occur in protein coding regions (exome)</a:t>
            </a:r>
          </a:p>
          <a:p>
            <a:r>
              <a:rPr lang="en-US" dirty="0" smtClean="0"/>
              <a:t>Exome constitutes 1% of the genome</a:t>
            </a:r>
          </a:p>
          <a:p>
            <a:r>
              <a:rPr lang="en-US" dirty="0" smtClean="0"/>
              <a:t>About 160,000-180,000 </a:t>
            </a:r>
            <a:r>
              <a:rPr lang="en-US" dirty="0" err="1" smtClean="0"/>
              <a:t>exons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Time-saving and cost-effective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762000"/>
            <a:ext cx="8251200" cy="457200"/>
          </a:xfrm>
        </p:spPr>
        <p:txBody>
          <a:bodyPr/>
          <a:lstStyle/>
          <a:p>
            <a:r>
              <a:rPr lang="en-US" dirty="0" smtClean="0"/>
              <a:t>Capturing protein coding portion of the genome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448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Exome Sequencing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3000" y="6096000"/>
            <a:ext cx="6934200" cy="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52600" y="59436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76600" y="59436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5943600"/>
            <a:ext cx="914400" cy="304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5791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28800" y="56388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84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5791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56388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54864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53340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56388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5791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5791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0" y="56388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553200" y="5791200"/>
            <a:ext cx="5334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8251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Tumor sample is usually contaminated with normal cells</a:t>
            </a:r>
          </a:p>
          <a:p>
            <a:r>
              <a:rPr lang="en-US" dirty="0" smtClean="0"/>
              <a:t>Ratio will tend to 1, making it more difficult to detect CNV</a:t>
            </a:r>
          </a:p>
          <a:p>
            <a:r>
              <a:rPr lang="en-US" dirty="0" smtClean="0"/>
              <a:t>Have to estimate admixture rate prior to calling CNV otherwise power may be over/underestimated.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448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Issue: Admixture</a:t>
            </a:r>
            <a:endParaRPr lang="en-US" dirty="0"/>
          </a:p>
        </p:txBody>
      </p:sp>
      <p:pic>
        <p:nvPicPr>
          <p:cNvPr id="33795" name="Picture 3" descr="C:\Users\fah sathirapongsasut\Documents\genome\eCNV\powerfigures\ROC.35x.70bp.rho1.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13" y="2219325"/>
            <a:ext cx="4562475" cy="4562475"/>
          </a:xfrm>
          <a:prstGeom prst="rect">
            <a:avLst/>
          </a:prstGeom>
          <a:noFill/>
        </p:spPr>
      </p:pic>
      <p:pic>
        <p:nvPicPr>
          <p:cNvPr id="7" name="Picture 3" descr="C:\Users\fah sathirapongsasut\Documents\genome\eCNV\powerfigures\ROC.35x.70bp.rho1.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6" y="2286000"/>
            <a:ext cx="4495800" cy="4495800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419600" y="3124200"/>
            <a:ext cx="3810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19600" y="5638800"/>
            <a:ext cx="381000" cy="4572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97187" y="3733800"/>
            <a:ext cx="381000" cy="2286000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ea typeface="+mj-ea"/>
                <a:cs typeface="+mj-cs"/>
              </a:rPr>
              <a:t>50% admixture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50837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ExomeCNV</a:t>
            </a:r>
            <a:r>
              <a:rPr lang="en-US" dirty="0" smtClean="0"/>
              <a:t> Overview</a:t>
            </a:r>
            <a:endParaRPr lang="en-US" dirty="0"/>
          </a:p>
        </p:txBody>
      </p:sp>
      <p:pic>
        <p:nvPicPr>
          <p:cNvPr id="6" name="Picture 2" descr="C:\Users\Jarupon\Documents\genome\eCNV\paper and presentation\overview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1109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1710" y="2438399"/>
            <a:ext cx="2667000" cy="51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0765" y="2306780"/>
            <a:ext cx="2667000" cy="51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040743"/>
            <a:ext cx="6527223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08023" y="5929745"/>
            <a:ext cx="2667000" cy="51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72492" y="5929744"/>
            <a:ext cx="2667000" cy="51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82822" y="3040743"/>
            <a:ext cx="3092202" cy="2743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91342" y="4045857"/>
            <a:ext cx="2744518" cy="1752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8027" y="2819400"/>
            <a:ext cx="7270173" cy="3629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library(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ExomeCNV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chr.list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c("chr19","chr20","chr21")</a:t>
            </a:r>
          </a:p>
          <a:p>
            <a:pPr lvl="1"/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suffix = ".coverage"</a:t>
            </a:r>
          </a:p>
          <a:p>
            <a:pPr lvl="1"/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prefix = "http://genome.ucla.edu/~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fah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ExomeCNV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/data/normal."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normal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read.all.coverage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(prefix, suffix,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chr.list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header=T)</a:t>
            </a:r>
          </a:p>
          <a:p>
            <a:pPr lvl="1"/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prefix = "http://genome.ucla.edu/~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fah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ExomeCNV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/data/tumor."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tumor 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read.all.coverage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(prefix, suffix,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chr.list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header=T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8027" y="2833256"/>
            <a:ext cx="7270173" cy="3491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source("http://bioconductor.org/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biocLite.R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biocLite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DNAcopy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")</a:t>
            </a:r>
          </a:p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install.packages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ExomeCNV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5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62200" y="2666206"/>
            <a:ext cx="4343400" cy="3581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Exome CNV Calling Method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9144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Idea: 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accent6"/>
                </a:solidFill>
              </a:rPr>
              <a:t>Use ROC to determine optimum ratio cutoff for a given </a:t>
            </a:r>
            <a:r>
              <a:rPr lang="en-US" sz="2000" dirty="0" err="1" smtClean="0">
                <a:solidFill>
                  <a:schemeClr val="accent6"/>
                </a:solidFill>
              </a:rPr>
              <a:t>exon</a:t>
            </a:r>
            <a:r>
              <a:rPr lang="en-US" sz="2000" dirty="0" smtClean="0">
                <a:solidFill>
                  <a:schemeClr val="accent6"/>
                </a:solidFill>
              </a:rPr>
              <a:t> of certain length and coverage</a:t>
            </a:r>
          </a:p>
          <a:p>
            <a:pPr lvl="1">
              <a:buFontTx/>
              <a:buChar char="-"/>
            </a:pPr>
            <a:r>
              <a:rPr lang="en-US" sz="2000" dirty="0" smtClean="0">
                <a:solidFill>
                  <a:schemeClr val="accent6"/>
                </a:solidFill>
              </a:rPr>
              <a:t>Only make a call when enough power can be achieved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0" y="2971006"/>
            <a:ext cx="33528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Calculate log adjusted ratio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3885406"/>
            <a:ext cx="3886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Optimize cutoff based on read coverage,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exon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length, and estimated admixture rate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4381500" y="3733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4305697" y="2734563"/>
            <a:ext cx="456406" cy="164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191000" y="6206576"/>
            <a:ext cx="685800" cy="7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500" y="5257006"/>
            <a:ext cx="3352800" cy="610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Call CNV on each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exon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381500" y="5104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936808"/>
            <a:ext cx="82296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demo.logR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calculate.logR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(normal, tumor)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914400"/>
            <a:ext cx="822960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c()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 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in 1:length(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chr.list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)) {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normal$chr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chr.list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])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classify.eCNV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(normal=normal[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,], tumor=tumor[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,],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logR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demo.logR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],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min.spec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=0.9999,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min.sens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=0.9999,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	option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="spec", c=0.5, l=70)</a:t>
            </a:r>
          </a:p>
          <a:p>
            <a:pPr lvl="1"/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rbind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/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do.plot.eCNV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lim.quantile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=0.99, style="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idx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line.plot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=F)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95400" y="3047207"/>
            <a:ext cx="457200" cy="457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4400" y="1576119"/>
            <a:ext cx="7391400" cy="661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56647E-6 L 3.33333E-6 0.166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6647 L 3.33333E-6 0.332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" grpId="1" animBg="1"/>
      <p:bldP spid="15" grpId="0" animBg="1"/>
      <p:bldP spid="3" grpId="0" animBg="1"/>
      <p:bldP spid="3" grpId="1" animBg="1"/>
      <p:bldP spid="3" grpId="2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210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Merging </a:t>
            </a:r>
            <a:r>
              <a:rPr lang="en-US" dirty="0" err="1" smtClean="0"/>
              <a:t>exonic</a:t>
            </a:r>
            <a:r>
              <a:rPr lang="en-US" dirty="0" smtClean="0"/>
              <a:t> CNVs into segments</a:t>
            </a:r>
            <a:endParaRPr lang="en-US" dirty="0"/>
          </a:p>
        </p:txBody>
      </p:sp>
      <p:pic>
        <p:nvPicPr>
          <p:cNvPr id="53250" name="Picture 2" descr="C:\Users\fah sathirapongsasut\Documents\genome\eCNV\validations\eCNV.9999.5.sp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" y="1600200"/>
            <a:ext cx="3590281" cy="2743200"/>
          </a:xfrm>
          <a:prstGeom prst="rect">
            <a:avLst/>
          </a:prstGeom>
          <a:noFill/>
        </p:spPr>
      </p:pic>
      <p:pic>
        <p:nvPicPr>
          <p:cNvPr id="5" name="Picture 2" descr="C:\Users\fah sathirapongsasut\Documents\genome\eCNV\validations\baseline.resistant.sdundo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276600" cy="2688490"/>
          </a:xfrm>
          <a:prstGeom prst="rect">
            <a:avLst/>
          </a:prstGeom>
          <a:noFill/>
        </p:spPr>
      </p:pic>
      <p:pic>
        <p:nvPicPr>
          <p:cNvPr id="6" name="Picture 2" descr="C:\Users\fah sathirapongsasut\Documents\genome\eCNV\validations\baseline.resistant.combine.eCN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38600"/>
            <a:ext cx="3426542" cy="2590800"/>
          </a:xfrm>
          <a:prstGeom prst="rect">
            <a:avLst/>
          </a:prstGeom>
          <a:noFill/>
        </p:spPr>
      </p:pic>
      <p:sp>
        <p:nvSpPr>
          <p:cNvPr id="7" name="Plus 6"/>
          <p:cNvSpPr/>
          <p:nvPr/>
        </p:nvSpPr>
        <p:spPr>
          <a:xfrm>
            <a:off x="4343400" y="2667000"/>
            <a:ext cx="685800" cy="60960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1981200" y="5029200"/>
            <a:ext cx="685800" cy="609600"/>
          </a:xfrm>
          <a:prstGeom prst="mathEqual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990600"/>
            <a:ext cx="8251200" cy="457200"/>
          </a:xfrm>
        </p:spPr>
        <p:txBody>
          <a:bodyPr/>
          <a:lstStyle/>
          <a:p>
            <a:r>
              <a:rPr lang="en-US" dirty="0" smtClean="0"/>
              <a:t>Circular binary 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305800" cy="2057400"/>
          </a:xfrm>
        </p:spPr>
        <p:txBody>
          <a:bodyPr/>
          <a:lstStyle/>
          <a:p>
            <a:r>
              <a:rPr lang="en-US" dirty="0" smtClean="0"/>
              <a:t>Sequential merging:</a:t>
            </a:r>
          </a:p>
          <a:p>
            <a:pPr lvl="1"/>
            <a:r>
              <a:rPr lang="en-US" dirty="0" smtClean="0"/>
              <a:t>Use circular binary segmentation (CBS) algorithm to identify breakpoints, then use the above method to call CNV for segments</a:t>
            </a:r>
          </a:p>
          <a:p>
            <a:pPr lvl="1"/>
            <a:r>
              <a:rPr lang="en-US" dirty="0" smtClean="0"/>
              <a:t>Merge </a:t>
            </a:r>
            <a:r>
              <a:rPr lang="en-US" dirty="0" err="1" smtClean="0"/>
              <a:t>exon</a:t>
            </a:r>
            <a:r>
              <a:rPr lang="en-US" dirty="0" smtClean="0"/>
              <a:t> with no CNV call, normal call, or same CNV call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74637"/>
            <a:ext cx="8839200" cy="639763"/>
          </a:xfrm>
        </p:spPr>
        <p:txBody>
          <a:bodyPr/>
          <a:lstStyle/>
          <a:p>
            <a:r>
              <a:rPr lang="en-US" sz="2800" dirty="0" smtClean="0"/>
              <a:t>Breakpoint Identification and Sequential Merging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028951" y="3048000"/>
            <a:ext cx="3485029" cy="6096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Call CNV on each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j-ea"/>
                <a:cs typeface="+mj-cs"/>
              </a:rPr>
              <a:t>exon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3961606"/>
            <a:ext cx="4970930" cy="610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Run CBS to merge </a:t>
            </a:r>
            <a:r>
              <a:rPr lang="en-US" dirty="0" err="1" smtClean="0">
                <a:solidFill>
                  <a:schemeClr val="bg1"/>
                </a:solidFill>
                <a:ea typeface="+mj-ea"/>
                <a:cs typeface="+mj-cs"/>
              </a:rPr>
              <a:t>exons</a:t>
            </a:r>
            <a:r>
              <a:rPr lang="en-US" dirty="0" smtClean="0">
                <a:solidFill>
                  <a:schemeClr val="bg1"/>
                </a:solidFill>
                <a:ea typeface="+mj-ea"/>
                <a:cs typeface="+mj-cs"/>
              </a:rPr>
              <a:t> into segments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9279" y="4876006"/>
            <a:ext cx="3604373" cy="61039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Call </a:t>
            </a:r>
            <a:r>
              <a:rPr lang="en-US" dirty="0">
                <a:solidFill>
                  <a:schemeClr val="bg1"/>
                </a:solidFill>
              </a:rPr>
              <a:t>CNV on each segment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4619065" y="38092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619065" y="47236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74258" y="5790406"/>
            <a:ext cx="4594414" cy="6103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chemeClr val="bg1"/>
                </a:solidFill>
              </a:rPr>
              <a:t>Merge </a:t>
            </a:r>
            <a:r>
              <a:rPr lang="en-US" dirty="0">
                <a:solidFill>
                  <a:schemeClr val="bg1"/>
                </a:solidFill>
              </a:rPr>
              <a:t>with previous CNV segments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619065" y="56380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4" idx="1"/>
            <a:endCxn id="8" idx="1"/>
          </p:cNvCxnSpPr>
          <p:nvPr/>
        </p:nvCxnSpPr>
        <p:spPr>
          <a:xfrm rot="10800000">
            <a:off x="2286000" y="4266803"/>
            <a:ext cx="188258" cy="1828800"/>
          </a:xfrm>
          <a:prstGeom prst="curvedConnector3">
            <a:avLst>
              <a:gd name="adj1" fmla="val 440479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626581" y="2894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611548" y="65524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" y="1219200"/>
            <a:ext cx="8229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multi.CNV.analyze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(normal, tumor,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logR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demo.logR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all.cnv.ls=list(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coverage.cutoff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=5,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min.spec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=0.99,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min.sens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option="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auc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", c=0.5)</a:t>
            </a:r>
          </a:p>
          <a:p>
            <a:pPr lvl="1"/>
            <a:endParaRPr lang="en-US" sz="1400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do.plot.eCNV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lim.quantile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=0.99, style="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bp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", 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bg.cnv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demo.eCNV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400" dirty="0" err="1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line.plot</a:t>
            </a:r>
            <a:r>
              <a:rPr lang="en-US" sz="1400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=T</a:t>
            </a:r>
            <a:r>
              <a:rPr lang="en-US" sz="1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24600" y="655637"/>
            <a:ext cx="2743200" cy="63976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Visualization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err="1" smtClean="0"/>
              <a:t>circo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638" y="274638"/>
            <a:ext cx="6430962" cy="643096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105400" y="4086980"/>
            <a:ext cx="1828800" cy="2009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3" name="Picture 3" descr="C:\Users\fah sathirapongsasut\Documents\genome\eCNV\wholegenome_Seq_raw_SNP_LOH_SD2LRR_ra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72581"/>
            <a:ext cx="3276600" cy="3380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371600" y="685800"/>
            <a:ext cx="2209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fah sathirapongsasut\Documents\genome\eCNV\wholegenome_Seq_raw_SNP_LOH_SD2LRR_raw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" y="1289179"/>
            <a:ext cx="3124200" cy="3060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secure.genome.ucla.edu/index.php/ExomeCNV_User_Guide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JF </a:t>
            </a:r>
            <a:r>
              <a:rPr lang="en-US" sz="2000" dirty="0" err="1">
                <a:hlinkClick r:id="rId3"/>
              </a:rPr>
              <a:t>Sathirapongsasuti</a:t>
            </a:r>
            <a:r>
              <a:rPr lang="en-US" sz="2000" dirty="0">
                <a:hlinkClick r:id="rId3"/>
              </a:rPr>
              <a:t>, </a:t>
            </a:r>
            <a:r>
              <a:rPr lang="en-US" sz="2000" dirty="0" smtClean="0">
                <a:hlinkClick r:id="rId3"/>
              </a:rPr>
              <a:t>et al. </a:t>
            </a:r>
            <a:r>
              <a:rPr lang="en-US" sz="2000" dirty="0">
                <a:hlinkClick r:id="rId3"/>
              </a:rPr>
              <a:t>(2011) </a:t>
            </a:r>
            <a:r>
              <a:rPr lang="en-US" sz="2000" dirty="0" err="1">
                <a:hlinkClick r:id="rId3"/>
              </a:rPr>
              <a:t>Exome</a:t>
            </a:r>
            <a:r>
              <a:rPr lang="en-US" sz="2000" dirty="0">
                <a:hlinkClick r:id="rId3"/>
              </a:rPr>
              <a:t> Sequencing-Based Copy-Number Variation and Loss of </a:t>
            </a:r>
            <a:r>
              <a:rPr lang="en-US" sz="2000" dirty="0" err="1">
                <a:hlinkClick r:id="rId3"/>
              </a:rPr>
              <a:t>Heterozygosity</a:t>
            </a:r>
            <a:r>
              <a:rPr lang="en-US" sz="2000" dirty="0">
                <a:hlinkClick r:id="rId3"/>
              </a:rPr>
              <a:t> Detection: </a:t>
            </a:r>
            <a:r>
              <a:rPr lang="en-US" sz="2000" dirty="0" err="1">
                <a:hlinkClick r:id="rId3"/>
              </a:rPr>
              <a:t>ExomeCNV</a:t>
            </a:r>
            <a:r>
              <a:rPr lang="en-US" sz="2000" dirty="0">
                <a:hlinkClick r:id="rId3"/>
              </a:rPr>
              <a:t>, </a:t>
            </a:r>
            <a:r>
              <a:rPr lang="en-US" sz="2000" i="1" dirty="0">
                <a:hlinkClick r:id="rId3"/>
              </a:rPr>
              <a:t>Bioinformatics</a:t>
            </a:r>
            <a:r>
              <a:rPr lang="en-US" sz="2000" dirty="0">
                <a:hlinkClick r:id="rId3"/>
              </a:rPr>
              <a:t>, </a:t>
            </a:r>
            <a:r>
              <a:rPr lang="en-US" sz="2000" dirty="0" smtClean="0">
                <a:hlinkClick r:id="rId3"/>
              </a:rPr>
              <a:t>2011 Oct 1;27(19):2648-54. </a:t>
            </a:r>
            <a:r>
              <a:rPr lang="en-US" sz="2000" dirty="0" err="1" smtClean="0">
                <a:hlinkClick r:id="rId3"/>
              </a:rPr>
              <a:t>Epub</a:t>
            </a:r>
            <a:r>
              <a:rPr lang="en-US" sz="2000" dirty="0" smtClean="0">
                <a:hlinkClick r:id="rId3"/>
              </a:rPr>
              <a:t> 2011 </a:t>
            </a:r>
            <a:r>
              <a:rPr lang="en-US" sz="2000" dirty="0">
                <a:hlinkClick r:id="rId3"/>
              </a:rPr>
              <a:t>Aug </a:t>
            </a:r>
            <a:r>
              <a:rPr lang="en-US" sz="2000" dirty="0" smtClean="0">
                <a:hlinkClick r:id="rId3"/>
              </a:rPr>
              <a:t>9.</a:t>
            </a: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27037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5404" y="2076033"/>
            <a:ext cx="140679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FASTA/FASTQ</a:t>
            </a:r>
          </a:p>
          <a:p>
            <a:pPr algn="r"/>
            <a:endParaRPr lang="en-US" sz="1200" b="1" dirty="0">
              <a:solidFill>
                <a:srgbClr val="0070C0"/>
              </a:solidFill>
            </a:endParaRPr>
          </a:p>
          <a:p>
            <a:pPr algn="r"/>
            <a:endParaRPr lang="en-US" sz="1200" b="1" dirty="0">
              <a:solidFill>
                <a:srgbClr val="0070C0"/>
              </a:solidFill>
            </a:endParaRPr>
          </a:p>
          <a:p>
            <a:pPr algn="r"/>
            <a:endParaRPr lang="en-US" sz="1200" b="1" dirty="0" smtClean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SAM/BAM</a:t>
            </a: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SAM/BAM</a:t>
            </a: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SAM/BAM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9414" y="3200400"/>
            <a:ext cx="96218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VCF/BCF</a:t>
            </a: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 smtClean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VCF/BCF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7849" y="2514600"/>
            <a:ext cx="10423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SAM/BAM</a:t>
            </a: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endParaRPr lang="en-US" sz="1400" b="1" dirty="0" smtClean="0">
              <a:solidFill>
                <a:srgbClr val="0070C0"/>
              </a:solidFill>
            </a:endParaRPr>
          </a:p>
          <a:p>
            <a:pPr algn="r"/>
            <a:endParaRPr lang="en-US" sz="1400" b="1" dirty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SAM/BAM</a:t>
            </a:r>
          </a:p>
          <a:p>
            <a:pPr algn="r"/>
            <a:endParaRPr lang="en-US" sz="1200" b="1" dirty="0">
              <a:solidFill>
                <a:srgbClr val="0070C0"/>
              </a:solidFill>
            </a:endParaRPr>
          </a:p>
          <a:p>
            <a:pPr algn="r"/>
            <a:endParaRPr lang="en-US" sz="1200" b="1" dirty="0" smtClean="0">
              <a:solidFill>
                <a:srgbClr val="0070C0"/>
              </a:solidFill>
            </a:endParaRPr>
          </a:p>
          <a:p>
            <a:pPr algn="r"/>
            <a:endParaRPr lang="en-US" sz="1200" b="1" dirty="0" smtClean="0">
              <a:solidFill>
                <a:srgbClr val="0070C0"/>
              </a:solidFill>
            </a:endParaRPr>
          </a:p>
          <a:p>
            <a:pPr algn="r"/>
            <a:endParaRPr lang="en-US" sz="1200" b="1" dirty="0">
              <a:solidFill>
                <a:srgbClr val="0070C0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70C0"/>
                </a:solidFill>
              </a:rPr>
              <a:t>Coverage</a:t>
            </a:r>
          </a:p>
        </p:txBody>
      </p:sp>
    </p:spTree>
    <p:extLst>
      <p:ext uri="{BB962C8B-B14F-4D97-AF65-F5344CB8AC3E}">
        <p14:creationId xmlns:p14="http://schemas.microsoft.com/office/powerpoint/2010/main" val="357460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4B981-E54F-4BE4-8CD6-0320A809C67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eblis\AppData\Local\Microsoft\Windows\Temporary Internet Files\Content.IE5\UG5STYSN\MC9004421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816"/>
            <a:ext cx="11953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8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4B981-E54F-4BE4-8CD6-0320A809C67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eblis\AppData\Local\Microsoft\Windows\Temporary Internet Files\Content.IE5\UG5STYSN\MC9004421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816"/>
            <a:ext cx="11953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eblis\AppData\Local\Microsoft\Windows\Temporary Internet Files\Content.IE5\UG5STYSN\MC9004421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816"/>
            <a:ext cx="11953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blis\AppData\Local\Microsoft\Windows\Temporary Internet Files\Content.IE5\RQKY8FW2\MC9004326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41" y="-893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3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C242F-20BE-4F6C-ABA6-9DCC8641EF6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050"/>
            <a:ext cx="909637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eblis\AppData\Local\Microsoft\Windows\Temporary Internet Files\Content.IE5\RQKY8FW2\MC90043260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41" y="-89337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3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839B-6DB5-4504-9893-734B9123E02D}" type="slidenum">
              <a:rPr lang="en-US"/>
              <a:pPr/>
              <a:t>9</a:t>
            </a:fld>
            <a:endParaRPr lang="en-US"/>
          </a:p>
        </p:txBody>
      </p:sp>
      <p:sp>
        <p:nvSpPr>
          <p:cNvPr id="1648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Pileup</a:t>
            </a: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 dirty="0"/>
              <a:t>Standard format for mapped data, position summaries</a:t>
            </a:r>
          </a:p>
        </p:txBody>
      </p:sp>
      <p:sp>
        <p:nvSpPr>
          <p:cNvPr id="164868" name="Rectangle 4"/>
          <p:cNvSpPr>
            <a:spLocks/>
          </p:cNvSpPr>
          <p:nvPr/>
        </p:nvSpPr>
        <p:spPr bwMode="auto">
          <a:xfrm>
            <a:off x="1784577" y="3141625"/>
            <a:ext cx="6140224" cy="158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seq1 272 T 24  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,.$.....,,.,.,...,,,.,..^+.	&lt;&lt;&lt;+;&lt;&lt;&lt;&lt;&lt;&lt;&lt;&lt;&lt;&lt;&lt;=&lt;;&lt;;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7&lt;&amp;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seq1 273 T 23  ,.....,,.,.,...,,,.,..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A		&lt;&lt;&lt;;&lt;&lt;&lt;&lt;&lt;&lt;&lt;&lt;&lt;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3&lt;=&lt;&lt;&lt;;&lt;&lt;+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seq1 274 T 23  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,.$....,,.,.,...,,,.,...		7&lt;7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;&lt;;&lt;&lt;&lt;&lt;&lt;&lt;&lt;&lt;&lt;=&lt;;&lt;;&lt;&lt;6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seq1 275 A 23  ,$....,,.,.,...,,,.,...^l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.	&lt;+;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9*&lt;&lt;&lt;&lt;&lt;&lt;&lt;&lt;&lt;=&lt;&lt;:;&lt;&lt;&lt;&lt;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seq1 276 G 22  ...T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,,.,.,...,,,.,....			33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;+&lt;&lt;7=7&lt;&lt;7&lt;&amp;&lt;&lt;1;&lt;&lt;6&lt;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seq1 277 T 22  ....,,.,.,.C.,,,.,..G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.			+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7&lt;;&lt;&lt;&lt;&lt;&lt;&lt;&lt;&amp;&lt;=&lt;&lt;:;&lt;&lt;&amp;&lt;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seq1 278 G 23  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....,,.,.,...,,,.,....^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k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.	%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38*&lt;&lt;;&lt;7&lt;&lt;7&lt;=&lt;&lt;&lt;;&lt;&lt;&lt;&lt;&lt;</a:t>
            </a:r>
          </a:p>
          <a:p>
            <a:pPr defTabSz="228600" eaLnBrk="1" hangingPunct="1"/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seq1 279 C 23  A..T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,,.,.,...,,,.,.....		;</a:t>
            </a:r>
            <a:r>
              <a:rPr lang="en-US" sz="1200" dirty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75&amp;&lt;&lt;&lt;&lt;&lt;&lt;&lt;&lt;&lt;=&lt;&lt;&lt;9</a:t>
            </a:r>
            <a:r>
              <a:rPr lang="en-US" sz="1200" dirty="0" smtClean="0">
                <a:latin typeface="Courier New" pitchFamily="49" charset="0"/>
                <a:ea typeface="Courier" charset="0"/>
                <a:cs typeface="Courier New" pitchFamily="49" charset="0"/>
                <a:sym typeface="Courier" charset="0"/>
              </a:rPr>
              <a:t>&lt;&lt;:&lt;&lt;</a:t>
            </a:r>
            <a:endParaRPr lang="en-US" sz="1200" dirty="0">
              <a:latin typeface="Courier New" pitchFamily="49" charset="0"/>
              <a:ea typeface="Courier" charset="0"/>
              <a:cs typeface="Courier New" pitchFamily="49" charset="0"/>
              <a:sym typeface="Courier" charset="0"/>
            </a:endParaRPr>
          </a:p>
        </p:txBody>
      </p:sp>
      <p:pic>
        <p:nvPicPr>
          <p:cNvPr id="7" name="Picture 5" descr="C:\Users\eblis\AppData\Local\Microsoft\Windows\Temporary Internet Files\Content.IE5\UG5STYSN\MC90044216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816"/>
            <a:ext cx="1195388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8547" y="44196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66781" y="4717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99077" y="5105400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1011" y="471771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4717718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1938" y="4717718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2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350</TotalTime>
  <Words>752</Words>
  <Application>Microsoft Office PowerPoint</Application>
  <PresentationFormat>On-screen Show (4:3)</PresentationFormat>
  <Paragraphs>193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Clarity</vt:lpstr>
      <vt:lpstr>Detecting CNV by Exome Sequencing</vt:lpstr>
      <vt:lpstr>Exome Sequencing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Pileup</vt:lpstr>
      <vt:lpstr>PowerPoint Presentation</vt:lpstr>
      <vt:lpstr>Variant Call Format</vt:lpstr>
      <vt:lpstr>PowerPoint Presentation</vt:lpstr>
      <vt:lpstr>Copy-Number Variation/Alteration</vt:lpstr>
      <vt:lpstr>CNV method specific for Exome Seq is needed</vt:lpstr>
      <vt:lpstr>CNV Resolution is limited by exome probe design</vt:lpstr>
      <vt:lpstr>Depth of Coverage Approach</vt:lpstr>
      <vt:lpstr>Using the ratio of depth-of-coverage to detect CNV</vt:lpstr>
      <vt:lpstr>Power to detect CNV depends on depth-of-coverage</vt:lpstr>
      <vt:lpstr>It is generally harder to detect higher copy number as the variance increases linearly with the mean</vt:lpstr>
      <vt:lpstr>Issue: Admixture</vt:lpstr>
      <vt:lpstr>ExomeCNV Overview</vt:lpstr>
      <vt:lpstr>Exome CNV Calling Method</vt:lpstr>
      <vt:lpstr>Merging exonic CNVs into segments</vt:lpstr>
      <vt:lpstr>Breakpoint Identification and Sequential Merging</vt:lpstr>
      <vt:lpstr>Visualization by circo</vt:lpstr>
      <vt:lpstr>Resources</vt:lpstr>
      <vt:lpstr>Thank you 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fah sathirapongsasut</dc:creator>
  <cp:lastModifiedBy>Jarupon</cp:lastModifiedBy>
  <cp:revision>90</cp:revision>
  <dcterms:created xsi:type="dcterms:W3CDTF">2010-08-30T04:08:57Z</dcterms:created>
  <dcterms:modified xsi:type="dcterms:W3CDTF">2012-05-17T05:49:42Z</dcterms:modified>
</cp:coreProperties>
</file>